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50" r:id="rId5"/>
  </p:sldMasterIdLst>
  <p:notesMasterIdLst>
    <p:notesMasterId r:id="rId43"/>
  </p:notesMasterIdLst>
  <p:handoutMasterIdLst>
    <p:handoutMasterId r:id="rId44"/>
  </p:handoutMasterIdLst>
  <p:sldIdLst>
    <p:sldId id="420" r:id="rId6"/>
    <p:sldId id="265" r:id="rId7"/>
    <p:sldId id="290" r:id="rId8"/>
    <p:sldId id="320" r:id="rId9"/>
    <p:sldId id="271" r:id="rId10"/>
    <p:sldId id="296" r:id="rId11"/>
    <p:sldId id="295" r:id="rId12"/>
    <p:sldId id="294" r:id="rId13"/>
    <p:sldId id="316" r:id="rId14"/>
    <p:sldId id="292" r:id="rId15"/>
    <p:sldId id="293" r:id="rId16"/>
    <p:sldId id="319" r:id="rId17"/>
    <p:sldId id="318" r:id="rId18"/>
    <p:sldId id="322" r:id="rId19"/>
    <p:sldId id="317" r:id="rId20"/>
    <p:sldId id="297" r:id="rId21"/>
    <p:sldId id="281" r:id="rId22"/>
    <p:sldId id="306" r:id="rId23"/>
    <p:sldId id="282" r:id="rId24"/>
    <p:sldId id="302" r:id="rId25"/>
    <p:sldId id="321" r:id="rId26"/>
    <p:sldId id="298" r:id="rId27"/>
    <p:sldId id="714" r:id="rId28"/>
    <p:sldId id="307" r:id="rId29"/>
    <p:sldId id="305" r:id="rId30"/>
    <p:sldId id="315" r:id="rId31"/>
    <p:sldId id="285" r:id="rId32"/>
    <p:sldId id="286" r:id="rId33"/>
    <p:sldId id="287" r:id="rId34"/>
    <p:sldId id="283" r:id="rId35"/>
    <p:sldId id="288" r:id="rId36"/>
    <p:sldId id="289" r:id="rId37"/>
    <p:sldId id="309" r:id="rId38"/>
    <p:sldId id="310" r:id="rId39"/>
    <p:sldId id="311" r:id="rId40"/>
    <p:sldId id="280" r:id="rId41"/>
    <p:sldId id="58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2E5"/>
    <a:srgbClr val="C63937"/>
    <a:srgbClr val="E1F4FD"/>
    <a:srgbClr val="B9E5FB"/>
    <a:srgbClr val="C69F41"/>
    <a:srgbClr val="00A1D6"/>
    <a:srgbClr val="C1671C"/>
    <a:srgbClr val="53A448"/>
    <a:srgbClr val="46A0D1"/>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0793" autoAdjust="0"/>
  </p:normalViewPr>
  <p:slideViewPr>
    <p:cSldViewPr snapToGrid="0">
      <p:cViewPr varScale="1">
        <p:scale>
          <a:sx n="76" d="100"/>
          <a:sy n="76" d="100"/>
        </p:scale>
        <p:origin x="1205" y="67"/>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77EA0-BB36-4C82-82CC-E2C025076CA6}" type="datetimeFigureOut">
              <a:rPr lang="en-US" smtClean="0"/>
              <a:t>2/17/2023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4E184-E0B2-4CE3-804C-2C0F9D760ABC}" type="slidenum">
              <a:rPr lang="en-US" smtClean="0"/>
              <a:t>‹#›</a:t>
            </a:fld>
            <a:endParaRPr lang="en-US" dirty="0"/>
          </a:p>
        </p:txBody>
      </p:sp>
    </p:spTree>
    <p:extLst>
      <p:ext uri="{BB962C8B-B14F-4D97-AF65-F5344CB8AC3E}">
        <p14:creationId xmlns:p14="http://schemas.microsoft.com/office/powerpoint/2010/main" val="195459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1962A-B2F8-C645-8FA9-12309D2ABFFB}" type="datetimeFigureOut">
              <a:rPr lang="en-US" smtClean="0"/>
              <a:t>2/17/2023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62104-A977-B74F-A81D-085A9EE8CBC9}" type="slidenum">
              <a:rPr lang="en-US" smtClean="0"/>
              <a:t>‹#›</a:t>
            </a:fld>
            <a:endParaRPr lang="en-US" dirty="0"/>
          </a:p>
        </p:txBody>
      </p:sp>
    </p:spTree>
    <p:extLst>
      <p:ext uri="{BB962C8B-B14F-4D97-AF65-F5344CB8AC3E}">
        <p14:creationId xmlns:p14="http://schemas.microsoft.com/office/powerpoint/2010/main" val="172879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R="26400"/>
            <a:r>
              <a:rPr lang="en-US" sz="1800" b="0" i="0" u="none" strike="noStrike" baseline="0" dirty="0">
                <a:latin typeface="Arial" panose="020B0604020202020204" pitchFamily="34" charset="0"/>
              </a:rPr>
              <a:t>I’d like to introduce Dr. Paul Shaw.  Dr. Shaw is a:</a:t>
            </a:r>
          </a:p>
          <a:p>
            <a:pPr marL="285750" marR="26400" indent="-285750">
              <a:buFont typeface="Arial" panose="020B0604020202020204" pitchFamily="34" charset="0"/>
              <a:buChar char="•"/>
            </a:pPr>
            <a:r>
              <a:rPr lang="en-US" sz="1800" b="0" i="0" u="none" strike="noStrike" baseline="0" dirty="0">
                <a:latin typeface="Arial" panose="020B0604020202020204" pitchFamily="34" charset="0"/>
              </a:rPr>
              <a:t>Defense Acquisition University Professor of Cybersecurity </a:t>
            </a:r>
          </a:p>
          <a:p>
            <a:pPr marL="285750" marR="26400" indent="-285750">
              <a:buFont typeface="Arial" panose="020B0604020202020204" pitchFamily="34" charset="0"/>
              <a:buChar char="•"/>
            </a:pPr>
            <a:r>
              <a:rPr lang="en-US" sz="1800" b="0" i="0" u="none" strike="noStrike" baseline="0" dirty="0">
                <a:latin typeface="Arial" panose="020B0604020202020204" pitchFamily="34" charset="0"/>
              </a:rPr>
              <a:t>Doctor of Science in  Cybersecurity  </a:t>
            </a:r>
          </a:p>
          <a:p>
            <a:pPr marL="285750" marR="26400" indent="-285750">
              <a:buFont typeface="Arial" panose="020B0604020202020204" pitchFamily="34" charset="0"/>
              <a:buChar char="•"/>
            </a:pPr>
            <a:r>
              <a:rPr lang="en-US" sz="1800" b="0" i="0" u="none" strike="noStrike" baseline="0" dirty="0">
                <a:latin typeface="Arial" panose="020B0604020202020204" pitchFamily="34" charset="0"/>
              </a:rPr>
              <a:t>five Master’s  Degrees   </a:t>
            </a:r>
          </a:p>
          <a:p>
            <a:pPr marL="285750" marR="26400" indent="-285750">
              <a:buFont typeface="Arial" panose="020B0604020202020204" pitchFamily="34" charset="0"/>
              <a:buChar char="•"/>
            </a:pPr>
            <a:r>
              <a:rPr lang="en-US" sz="1800" b="0" i="0" u="none" strike="noStrike" baseline="0" dirty="0">
                <a:latin typeface="Arial" panose="020B0604020202020204" pitchFamily="34" charset="0"/>
              </a:rPr>
              <a:t>and BS Ocean Engineering (US Naval Academy).</a:t>
            </a:r>
          </a:p>
          <a:p>
            <a:pPr marL="285750" indent="-285750">
              <a:buFont typeface="Arial" panose="020B0604020202020204" pitchFamily="34" charset="0"/>
              <a:buChar char="•"/>
            </a:pPr>
            <a:r>
              <a:rPr lang="en-US" sz="1800" b="0" i="0" u="none" strike="noStrike" baseline="0" dirty="0">
                <a:latin typeface="Arial" panose="020B0604020202020204" pitchFamily="34" charset="0"/>
              </a:rPr>
              <a:t>Numerous Professional Certifications </a:t>
            </a:r>
          </a:p>
          <a:p>
            <a:pPr marL="285750" indent="-285750">
              <a:buFont typeface="Arial" panose="020B0604020202020204" pitchFamily="34" charset="0"/>
              <a:buChar char="•"/>
            </a:pPr>
            <a:r>
              <a:rPr lang="en-US" sz="1800" b="0" i="0" u="none" strike="noStrike" baseline="0" dirty="0">
                <a:latin typeface="Arial" panose="020B0604020202020204" pitchFamily="34" charset="0"/>
              </a:rPr>
              <a:t>Former Department of the Navy Civilian</a:t>
            </a:r>
          </a:p>
          <a:p>
            <a:pPr marL="285750" indent="-285750">
              <a:buFont typeface="Arial" panose="020B0604020202020204" pitchFamily="34" charset="0"/>
              <a:buChar char="•"/>
            </a:pPr>
            <a:r>
              <a:rPr lang="en-US" sz="1800" b="0" i="0" u="none" strike="noStrike" baseline="0" dirty="0">
                <a:latin typeface="Arial" panose="020B0604020202020204" pitchFamily="34" charset="0"/>
              </a:rPr>
              <a:t>IT Technical Authority for Department of the Navy</a:t>
            </a:r>
          </a:p>
          <a:p>
            <a:pPr marL="285750" indent="-285750">
              <a:buFont typeface="Arial" panose="020B0604020202020204" pitchFamily="34" charset="0"/>
              <a:buChar char="•"/>
            </a:pPr>
            <a:r>
              <a:rPr lang="en-US" sz="1800" b="0" i="0" u="none" strike="noStrike" baseline="0" dirty="0">
                <a:latin typeface="Arial" panose="020B0604020202020204" pitchFamily="34" charset="0"/>
              </a:rPr>
              <a:t>Retired Navy Captain with 30 years of commissioned service</a:t>
            </a:r>
          </a:p>
          <a:p>
            <a:pPr marL="285750" indent="-285750">
              <a:buFont typeface="Arial" panose="020B0604020202020204" pitchFamily="34" charset="0"/>
              <a:buChar char="•"/>
            </a:pPr>
            <a:r>
              <a:rPr lang="en-US" sz="1800" b="0" i="0" u="none" strike="noStrike" baseline="0" dirty="0">
                <a:latin typeface="Arial" panose="020B0604020202020204" pitchFamily="34" charset="0"/>
              </a:rPr>
              <a:t>Navy senior leadership positions including Chief of Staff</a:t>
            </a:r>
          </a:p>
          <a:p>
            <a:pPr marL="285750" indent="-285750">
              <a:buFont typeface="Arial" panose="020B0604020202020204" pitchFamily="34" charset="0"/>
              <a:buChar char="•"/>
            </a:pPr>
            <a:r>
              <a:rPr lang="en-US" sz="1800" b="0" i="0" u="none" strike="noStrike" baseline="0" dirty="0">
                <a:latin typeface="Arial" panose="020B0604020202020204" pitchFamily="34" charset="0"/>
              </a:rPr>
              <a:t>Civilian experience as: President of a Start-Up company and CIO</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62104-A977-B74F-A81D-085A9EE8C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67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57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2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161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5F53D7-4DC4-4FA9-979D-DA3F859612A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96321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214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34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518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597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89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707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500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625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760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490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3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761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635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183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is Kelley Kiernan’s email and a QR code which will take you to the Blue Cyber web page</a:t>
            </a:r>
          </a:p>
          <a:p>
            <a:r>
              <a:rPr lang="en-US" dirty="0"/>
              <a:t>We’ll pause here so you can capture that QR code if you want it</a:t>
            </a:r>
          </a:p>
          <a:p>
            <a:endParaRPr lang="en-US" dirty="0"/>
          </a:p>
          <a:p>
            <a:r>
              <a:rPr lang="en-US" dirty="0"/>
              <a:t>Thanks to our event planners, Pamela, Sarah and Brittany.  (they will say thanks back )</a:t>
            </a:r>
          </a:p>
          <a:p>
            <a:endParaRPr lang="en-US" dirty="0"/>
          </a:p>
          <a:p>
            <a:r>
              <a:rPr lang="en-US" dirty="0"/>
              <a:t>And so long to you until next Tuesday when Kelley will be back and the topic will be the Protecting your IP at the February 28 Boot Camp</a:t>
            </a:r>
          </a:p>
          <a:p>
            <a:endParaRPr lang="en-US" dirty="0"/>
          </a:p>
          <a:p>
            <a:r>
              <a:rPr lang="en-US" dirty="0"/>
              <a:t>So long!</a:t>
            </a:r>
          </a:p>
        </p:txBody>
      </p:sp>
      <p:sp>
        <p:nvSpPr>
          <p:cNvPr id="4" name="Slide Number Placeholder 3"/>
          <p:cNvSpPr>
            <a:spLocks noGrp="1"/>
          </p:cNvSpPr>
          <p:nvPr>
            <p:ph type="sldNum" sz="quarter" idx="5"/>
          </p:nvPr>
        </p:nvSpPr>
        <p:spPr/>
        <p:txBody>
          <a:bodyPr/>
          <a:lstStyle/>
          <a:p>
            <a:fld id="{3DD62104-A977-B74F-A81D-085A9EE8CBC9}" type="slidenum">
              <a:rPr lang="en-US" smtClean="0"/>
              <a:t>37</a:t>
            </a:fld>
            <a:endParaRPr lang="en-US" dirty="0"/>
          </a:p>
        </p:txBody>
      </p:sp>
    </p:spTree>
    <p:extLst>
      <p:ext uri="{BB962C8B-B14F-4D97-AF65-F5344CB8AC3E}">
        <p14:creationId xmlns:p14="http://schemas.microsoft.com/office/powerpoint/2010/main" val="344384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44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00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68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9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74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88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7888"/>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6EFB8-61E1-4483-A95C-60647396D2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03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Master" Target="../slideMasters/slideMaster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5.emf"/><Relationship Id="rId7" Type="http://schemas.openxmlformats.org/officeDocument/2006/relationships/image" Target="../media/image44.jpeg"/><Relationship Id="rId2"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29.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444343"/>
            <a:ext cx="12192000" cy="41365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1" y="3335383"/>
            <a:ext cx="12191999" cy="1388534"/>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0" y="6444343"/>
            <a:ext cx="12192000" cy="413657"/>
          </a:xfrm>
        </p:spPr>
        <p:txBody>
          <a:bodyPr/>
          <a:lstStyle>
            <a:lvl1pPr>
              <a:defRPr>
                <a:solidFill>
                  <a:schemeClr val="bg1"/>
                </a:solidFill>
              </a:defRPr>
            </a:lvl1pPr>
          </a:lstStyle>
          <a:p>
            <a:r>
              <a:rPr lang="en-US" dirty="0"/>
              <a:t>Unclassified</a:t>
            </a:r>
          </a:p>
        </p:txBody>
      </p:sp>
      <p:sp>
        <p:nvSpPr>
          <p:cNvPr id="9" name="Title 8"/>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4372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6038" y="1752599"/>
            <a:ext cx="5426158" cy="781051"/>
          </a:xfrm>
        </p:spPr>
        <p:txBody>
          <a:bodyPr anchor="t">
            <a:normAutofit/>
          </a:bodyPr>
          <a:lstStyle>
            <a:lvl1pPr algn="r">
              <a:defRPr sz="2800" b="1"/>
            </a:lvl1pPr>
          </a:lstStyle>
          <a:p>
            <a:r>
              <a:rPr lang="en-US"/>
              <a:t>Click to edit Master title style</a:t>
            </a:r>
            <a:endParaRPr lang="en-US" dirty="0"/>
          </a:p>
        </p:txBody>
      </p:sp>
      <p:sp>
        <p:nvSpPr>
          <p:cNvPr id="14" name="Picture Placeholder 2"/>
          <p:cNvSpPr>
            <a:spLocks noGrp="1" noChangeAspect="1"/>
          </p:cNvSpPr>
          <p:nvPr>
            <p:ph type="pic" idx="1"/>
          </p:nvPr>
        </p:nvSpPr>
        <p:spPr>
          <a:xfrm>
            <a:off x="6549653" y="1126671"/>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786038" y="2533650"/>
            <a:ext cx="5426158" cy="1828800"/>
          </a:xfrm>
        </p:spPr>
        <p:txBody>
          <a:bodyPr>
            <a:normAutofit/>
          </a:bodyPr>
          <a:lstStyle>
            <a:lvl1pPr marL="0" indent="0" algn="r">
              <a:buNone/>
              <a:defRPr sz="18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158324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732865"/>
            <a:ext cx="12191999" cy="566738"/>
          </a:xfrm>
        </p:spPr>
        <p:txBody>
          <a:bodyPr anchor="b">
            <a:normAutofit/>
          </a:bodyPr>
          <a:lstStyle>
            <a:lvl1pPr algn="ctr">
              <a:defRPr sz="2400" b="1">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983029" y="1242375"/>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0" y="5299603"/>
            <a:ext cx="12191999" cy="493712"/>
          </a:xfrm>
        </p:spPr>
        <p:txBody>
          <a:bodyPr>
            <a:normAutofit/>
          </a:bodyPr>
          <a:lstStyle>
            <a:lvl1pPr marL="0" indent="0" algn="ctr">
              <a:buNone/>
              <a:defRPr sz="14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60982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2000" cy="1517469"/>
          </a:xfrm>
        </p:spPr>
        <p:txBody>
          <a:bodyPr anchor="ctr">
            <a:normAutofit/>
          </a:bodyPr>
          <a:lstStyle>
            <a:lvl1pPr algn="ctr">
              <a:defRPr sz="3200" b="1" cap="none">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0" y="2203269"/>
            <a:ext cx="12192000" cy="1447800"/>
          </a:xfrm>
        </p:spPr>
        <p:txBody>
          <a:bodyPr anchor="ctr">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171967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97720" y="108945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bg2"/>
                </a:solidFill>
                <a:effectLst/>
              </a:rPr>
              <a:t>“</a:t>
            </a:r>
          </a:p>
        </p:txBody>
      </p:sp>
      <p:sp>
        <p:nvSpPr>
          <p:cNvPr id="15" name="TextBox 14"/>
          <p:cNvSpPr txBox="1"/>
          <p:nvPr/>
        </p:nvSpPr>
        <p:spPr>
          <a:xfrm>
            <a:off x="10292533" y="304583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bg2"/>
                </a:solidFill>
                <a:effectLst/>
              </a:rPr>
              <a:t>”</a:t>
            </a:r>
          </a:p>
        </p:txBody>
      </p:sp>
      <p:sp>
        <p:nvSpPr>
          <p:cNvPr id="2" name="Title 1"/>
          <p:cNvSpPr>
            <a:spLocks noGrp="1"/>
          </p:cNvSpPr>
          <p:nvPr>
            <p:ph type="title"/>
          </p:nvPr>
        </p:nvSpPr>
        <p:spPr>
          <a:xfrm>
            <a:off x="1607320" y="912234"/>
            <a:ext cx="8990012" cy="2743199"/>
          </a:xfrm>
        </p:spPr>
        <p:txBody>
          <a:bodyPr anchor="ctr">
            <a:normAutofit/>
          </a:bodyPr>
          <a:lstStyle>
            <a:lvl1pPr algn="ctr">
              <a:defRPr sz="3200" b="0" cap="none">
                <a:solidFill>
                  <a:schemeClr val="tx2"/>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35919" y="3655433"/>
            <a:ext cx="8532815" cy="381000"/>
          </a:xfrm>
        </p:spPr>
        <p:txBody>
          <a:bodyPr anchor="ctr">
            <a:normAutofit/>
          </a:bodyPr>
          <a:lstStyle>
            <a:lvl1pPr marL="0" indent="0" algn="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 y="4343400"/>
            <a:ext cx="12192000" cy="1447800"/>
          </a:xfrm>
        </p:spPr>
        <p:txBody>
          <a:bodyPr anchor="ctr">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4087282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0" y="1323027"/>
            <a:ext cx="12192000" cy="1468800"/>
          </a:xfrm>
        </p:spPr>
        <p:txBody>
          <a:bodyPr anchor="b">
            <a:normAutofit/>
          </a:bodyPr>
          <a:lstStyle>
            <a:lvl1pPr algn="ctr">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2" y="2791827"/>
            <a:ext cx="12192001" cy="860400"/>
          </a:xfrm>
        </p:spPr>
        <p:txBody>
          <a:bodyPr anchor="t">
            <a:normAutofit/>
          </a:bodyPr>
          <a:lstStyle>
            <a:lvl1pPr marL="0" indent="0" algn="ctr">
              <a:buNone/>
              <a:defRPr sz="20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8648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1999" cy="2727325"/>
          </a:xfrm>
        </p:spPr>
        <p:txBody>
          <a:bodyPr vert="horz" lIns="91440" tIns="45720" rIns="91440" bIns="45720" rtlCol="0" anchor="ctr">
            <a:normAutofit/>
          </a:bodyPr>
          <a:lstStyle>
            <a:lvl1pPr>
              <a:defRPr lang="en-US" b="1"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01135" y="3505200"/>
            <a:ext cx="10018713" cy="838200"/>
          </a:xfrm>
        </p:spPr>
        <p:txBody>
          <a:bodyPr vert="horz" lIns="91440" tIns="45720" rIns="91440" bIns="45720" rtlCol="0" anchor="b">
            <a:normAutofit/>
          </a:bodyPr>
          <a:lstStyle>
            <a:lvl1pPr algn="ctr">
              <a:buNone/>
              <a:defRPr lang="en-US" sz="2800" b="1" cap="none" dirty="0">
                <a:ln w="3175" cmpd="sng">
                  <a:noFill/>
                </a:ln>
                <a:solidFill>
                  <a:schemeClr val="tx1"/>
                </a:solidFill>
                <a:effectLst/>
                <a:latin typeface="+mn-l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01134" y="4343400"/>
            <a:ext cx="10018713" cy="1447800"/>
          </a:xfrm>
        </p:spPr>
        <p:txBody>
          <a:bodyPr anchor="t">
            <a:normAutofit/>
          </a:bodyPr>
          <a:lstStyle>
            <a:lvl1pPr marL="0" indent="0" algn="ctr">
              <a:buNone/>
              <a:defRPr sz="18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873384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086642" y="1854928"/>
            <a:ext cx="10018713" cy="4389117"/>
          </a:xfrm>
        </p:spPr>
        <p:txBody>
          <a:bodyPr vert="eaVert" anchor="t"/>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564752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938348"/>
            <a:ext cx="1770369" cy="540149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84312" y="938348"/>
            <a:ext cx="8019742" cy="5401491"/>
          </a:xfrm>
        </p:spPr>
        <p:txBody>
          <a:bodyPr vert="eaVert" anchor="t"/>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1576264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BIR/STTR: Font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sp>
        <p:nvSpPr>
          <p:cNvPr id="4" name="Title 2"/>
          <p:cNvSpPr txBox="1">
            <a:spLocks/>
          </p:cNvSpPr>
          <p:nvPr userDrawn="1"/>
        </p:nvSpPr>
        <p:spPr>
          <a:xfrm>
            <a:off x="3345103" y="1811652"/>
            <a:ext cx="305878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0" dirty="0">
                <a:solidFill>
                  <a:srgbClr val="B88E21"/>
                </a:solidFill>
              </a:rPr>
              <a:t>Fonts for PowerPoint</a:t>
            </a:r>
            <a:endParaRPr lang="en-US" sz="2400" b="0" dirty="0">
              <a:solidFill>
                <a:srgbClr val="B88E21"/>
              </a:solidFill>
              <a:latin typeface="+mn-lt"/>
            </a:endParaRPr>
          </a:p>
        </p:txBody>
      </p:sp>
      <p:sp>
        <p:nvSpPr>
          <p:cNvPr id="5" name="Title 2"/>
          <p:cNvSpPr txBox="1">
            <a:spLocks/>
          </p:cNvSpPr>
          <p:nvPr userDrawn="1"/>
        </p:nvSpPr>
        <p:spPr>
          <a:xfrm>
            <a:off x="3345103" y="2433382"/>
            <a:ext cx="5922579" cy="1313231"/>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HEADINGS</a:t>
            </a:r>
          </a:p>
          <a:p>
            <a:pPr algn="l"/>
            <a:r>
              <a:rPr lang="en-US" sz="2400" dirty="0">
                <a:solidFill>
                  <a:srgbClr val="595959"/>
                </a:solidFill>
              </a:rPr>
              <a:t>Franklin Gothic Medium (with Bold applied)</a:t>
            </a:r>
          </a:p>
          <a:p>
            <a:pPr algn="l"/>
            <a:r>
              <a:rPr lang="en-US" sz="2400" b="0" dirty="0">
                <a:solidFill>
                  <a:srgbClr val="595959"/>
                </a:solidFill>
              </a:rPr>
              <a:t>Franklin Gothic Medium</a:t>
            </a:r>
          </a:p>
          <a:p>
            <a:pPr algn="l"/>
            <a:endParaRPr lang="en-US" sz="2400" dirty="0">
              <a:solidFill>
                <a:srgbClr val="595959"/>
              </a:solidFill>
            </a:endParaRPr>
          </a:p>
        </p:txBody>
      </p:sp>
      <p:sp>
        <p:nvSpPr>
          <p:cNvPr id="6" name="Title 2"/>
          <p:cNvSpPr txBox="1">
            <a:spLocks/>
          </p:cNvSpPr>
          <p:nvPr userDrawn="1"/>
        </p:nvSpPr>
        <p:spPr>
          <a:xfrm>
            <a:off x="3345103" y="3882821"/>
            <a:ext cx="5922579" cy="1313231"/>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latin typeface="+mn-lt"/>
              </a:rPr>
              <a:t>BODY COPY</a:t>
            </a:r>
          </a:p>
          <a:p>
            <a:pPr algn="l"/>
            <a:r>
              <a:rPr lang="en-US" sz="2400" dirty="0">
                <a:solidFill>
                  <a:srgbClr val="595959"/>
                </a:solidFill>
                <a:latin typeface="+mn-lt"/>
              </a:rPr>
              <a:t>Franklin Gothic Book (with Bold applied)</a:t>
            </a:r>
          </a:p>
          <a:p>
            <a:pPr algn="l"/>
            <a:r>
              <a:rPr lang="en-US" sz="2400" b="0" dirty="0">
                <a:solidFill>
                  <a:srgbClr val="595959"/>
                </a:solidFill>
                <a:latin typeface="+mn-lt"/>
              </a:rPr>
              <a:t>Franklin Gothic Book</a:t>
            </a:r>
          </a:p>
          <a:p>
            <a:pPr algn="l"/>
            <a:endParaRPr lang="en-US" sz="2400" dirty="0">
              <a:solidFill>
                <a:srgbClr val="595959"/>
              </a:solidFill>
              <a:latin typeface="+mn-lt"/>
            </a:endParaRPr>
          </a:p>
        </p:txBody>
      </p:sp>
    </p:spTree>
    <p:extLst>
      <p:ext uri="{BB962C8B-B14F-4D97-AF65-F5344CB8AC3E}">
        <p14:creationId xmlns:p14="http://schemas.microsoft.com/office/powerpoint/2010/main" val="3401111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BIR/STTR: Color Palet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sp>
        <p:nvSpPr>
          <p:cNvPr id="7" name="Title 2"/>
          <p:cNvSpPr txBox="1">
            <a:spLocks/>
          </p:cNvSpPr>
          <p:nvPr userDrawn="1"/>
        </p:nvSpPr>
        <p:spPr>
          <a:xfrm>
            <a:off x="915191" y="1639652"/>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Primary Color Palette</a:t>
            </a:r>
          </a:p>
          <a:p>
            <a:pPr algn="l"/>
            <a:r>
              <a:rPr lang="en-US" sz="1200" b="0" dirty="0">
                <a:solidFill>
                  <a:srgbClr val="939598"/>
                </a:solidFill>
                <a:latin typeface="+mn-lt"/>
              </a:rPr>
              <a:t>Used primarily for top level branding and design elements such as headers, footers, titles/headlines, and introductions</a:t>
            </a:r>
          </a:p>
        </p:txBody>
      </p:sp>
      <p:sp>
        <p:nvSpPr>
          <p:cNvPr id="8" name="Title 2"/>
          <p:cNvSpPr txBox="1">
            <a:spLocks/>
          </p:cNvSpPr>
          <p:nvPr userDrawn="1"/>
        </p:nvSpPr>
        <p:spPr>
          <a:xfrm>
            <a:off x="915191" y="2725439"/>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Secondary Color Palette</a:t>
            </a:r>
          </a:p>
          <a:p>
            <a:pPr algn="l"/>
            <a:r>
              <a:rPr lang="en-US" sz="1200" b="0" dirty="0">
                <a:solidFill>
                  <a:srgbClr val="939598"/>
                </a:solidFill>
                <a:latin typeface="+mn-lt"/>
              </a:rPr>
              <a:t>Used for infographics, charts, illustrations, icons, etc</a:t>
            </a:r>
          </a:p>
        </p:txBody>
      </p:sp>
      <p:sp>
        <p:nvSpPr>
          <p:cNvPr id="9" name="Title 2"/>
          <p:cNvSpPr txBox="1">
            <a:spLocks/>
          </p:cNvSpPr>
          <p:nvPr userDrawn="1"/>
        </p:nvSpPr>
        <p:spPr>
          <a:xfrm>
            <a:off x="915191" y="4513067"/>
            <a:ext cx="4279568" cy="770810"/>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600" dirty="0">
                <a:solidFill>
                  <a:srgbClr val="595959"/>
                </a:solidFill>
              </a:rPr>
              <a:t>Greys &amp; Tints Color Palette</a:t>
            </a:r>
          </a:p>
          <a:p>
            <a:pPr algn="l"/>
            <a:r>
              <a:rPr lang="en-US" sz="1200" b="0" dirty="0">
                <a:solidFill>
                  <a:srgbClr val="939598"/>
                </a:solidFill>
                <a:latin typeface="+mn-lt"/>
              </a:rPr>
              <a:t>Used in complex charts and call out boxes. Can be screened back even more if a lighter tone is needed.</a:t>
            </a:r>
          </a:p>
        </p:txBody>
      </p:sp>
      <p:sp>
        <p:nvSpPr>
          <p:cNvPr id="10" name="Title 2"/>
          <p:cNvSpPr txBox="1">
            <a:spLocks/>
          </p:cNvSpPr>
          <p:nvPr userDrawn="1"/>
        </p:nvSpPr>
        <p:spPr>
          <a:xfrm>
            <a:off x="915191" y="1086105"/>
            <a:ext cx="305878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0" dirty="0">
                <a:solidFill>
                  <a:srgbClr val="B88E21"/>
                </a:solidFill>
              </a:rPr>
              <a:t>Color Palette</a:t>
            </a:r>
            <a:endParaRPr lang="en-US" sz="2400" b="0" dirty="0">
              <a:solidFill>
                <a:srgbClr val="B88E21"/>
              </a:solidFill>
              <a:latin typeface="+mn-lt"/>
            </a:endParaRPr>
          </a:p>
        </p:txBody>
      </p:sp>
      <p:cxnSp>
        <p:nvCxnSpPr>
          <p:cNvPr id="11" name="Straight Connector 10"/>
          <p:cNvCxnSpPr/>
          <p:nvPr userDrawn="1"/>
        </p:nvCxnSpPr>
        <p:spPr>
          <a:xfrm>
            <a:off x="1027688" y="2542901"/>
            <a:ext cx="9651898"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027688" y="4338198"/>
            <a:ext cx="9651898"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6634551" y="1735603"/>
            <a:ext cx="825190" cy="5287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560553" y="1735603"/>
            <a:ext cx="825190" cy="528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708549" y="1735603"/>
            <a:ext cx="825190" cy="52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634551" y="2821455"/>
            <a:ext cx="825190" cy="528744"/>
          </a:xfrm>
          <a:prstGeom prst="rect">
            <a:avLst/>
          </a:prstGeom>
          <a:solidFill>
            <a:srgbClr val="009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5560553" y="2821455"/>
            <a:ext cx="825190" cy="528744"/>
          </a:xfrm>
          <a:prstGeom prst="rect">
            <a:avLst/>
          </a:prstGeom>
          <a:solidFill>
            <a:srgbClr val="00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708549" y="2821455"/>
            <a:ext cx="825190" cy="528744"/>
          </a:xfrm>
          <a:prstGeom prst="rect">
            <a:avLst/>
          </a:prstGeom>
          <a:solidFill>
            <a:srgbClr val="009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8782548" y="2821455"/>
            <a:ext cx="825190" cy="528744"/>
          </a:xfrm>
          <a:prstGeom prst="rect">
            <a:avLst/>
          </a:prstGeom>
          <a:solidFill>
            <a:srgbClr val="53A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9856547" y="2821455"/>
            <a:ext cx="825190" cy="528744"/>
          </a:xfrm>
          <a:prstGeom prst="rect">
            <a:avLst/>
          </a:prstGeom>
          <a:solidFill>
            <a:srgbClr val="8FB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634551" y="3530900"/>
            <a:ext cx="825190" cy="528744"/>
          </a:xfrm>
          <a:prstGeom prst="rect">
            <a:avLst/>
          </a:prstGeom>
          <a:solidFill>
            <a:srgbClr val="F0C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5560553" y="3530900"/>
            <a:ext cx="825190" cy="528744"/>
          </a:xfrm>
          <a:prstGeom prst="rect">
            <a:avLst/>
          </a:prstGeom>
          <a:solidFill>
            <a:srgbClr val="CD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7708549" y="3530900"/>
            <a:ext cx="825190" cy="528744"/>
          </a:xfrm>
          <a:prstGeom prst="rect">
            <a:avLst/>
          </a:prstGeom>
          <a:solidFill>
            <a:srgbClr val="DF7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782548" y="3530900"/>
            <a:ext cx="825190" cy="528744"/>
          </a:xfrm>
          <a:prstGeom prst="rect">
            <a:avLst/>
          </a:prstGeom>
          <a:solidFill>
            <a:srgbClr val="C6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9856547" y="3530900"/>
            <a:ext cx="825190" cy="528744"/>
          </a:xfrm>
          <a:prstGeom prst="rect">
            <a:avLst/>
          </a:prstGeom>
          <a:solidFill>
            <a:srgbClr val="905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6634551" y="4616752"/>
            <a:ext cx="825190" cy="52874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560553" y="4616752"/>
            <a:ext cx="825190" cy="52874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7708549" y="4616752"/>
            <a:ext cx="825190" cy="528744"/>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782548" y="4616752"/>
            <a:ext cx="825190" cy="52874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9856547" y="4616752"/>
            <a:ext cx="825190" cy="528744"/>
          </a:xfrm>
          <a:prstGeom prst="rect">
            <a:avLst/>
          </a:prstGeom>
          <a:solidFill>
            <a:srgbClr val="5C5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6634551" y="5326197"/>
            <a:ext cx="825190" cy="528744"/>
          </a:xfrm>
          <a:prstGeom prst="rect">
            <a:avLst/>
          </a:prstGeom>
          <a:solidFill>
            <a:srgbClr val="B9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5560553" y="5326197"/>
            <a:ext cx="825190" cy="528744"/>
          </a:xfrm>
          <a:prstGeom prst="rect">
            <a:avLst/>
          </a:prstGeom>
          <a:solidFill>
            <a:srgbClr val="E1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2"/>
          <p:cNvSpPr txBox="1">
            <a:spLocks/>
          </p:cNvSpPr>
          <p:nvPr userDrawn="1"/>
        </p:nvSpPr>
        <p:spPr>
          <a:xfrm>
            <a:off x="6162675"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4" name="Title 2"/>
          <p:cNvSpPr txBox="1">
            <a:spLocks/>
          </p:cNvSpPr>
          <p:nvPr userDrawn="1"/>
        </p:nvSpPr>
        <p:spPr>
          <a:xfrm>
            <a:off x="7235825"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5" name="Title 2"/>
          <p:cNvSpPr txBox="1">
            <a:spLocks/>
          </p:cNvSpPr>
          <p:nvPr userDrawn="1"/>
        </p:nvSpPr>
        <p:spPr>
          <a:xfrm>
            <a:off x="8305800" y="2018126"/>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6" name="Title 2"/>
          <p:cNvSpPr txBox="1">
            <a:spLocks/>
          </p:cNvSpPr>
          <p:nvPr userDrawn="1"/>
        </p:nvSpPr>
        <p:spPr>
          <a:xfrm>
            <a:off x="7235825" y="31008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7" name="Title 2"/>
          <p:cNvSpPr txBox="1">
            <a:spLocks/>
          </p:cNvSpPr>
          <p:nvPr userDrawn="1"/>
        </p:nvSpPr>
        <p:spPr>
          <a:xfrm>
            <a:off x="10458450" y="31008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8" name="Title 2"/>
          <p:cNvSpPr txBox="1">
            <a:spLocks/>
          </p:cNvSpPr>
          <p:nvPr userDrawn="1"/>
        </p:nvSpPr>
        <p:spPr>
          <a:xfrm>
            <a:off x="723582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39" name="Title 2"/>
          <p:cNvSpPr txBox="1">
            <a:spLocks/>
          </p:cNvSpPr>
          <p:nvPr userDrawn="1"/>
        </p:nvSpPr>
        <p:spPr>
          <a:xfrm>
            <a:off x="830897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
        <p:nvSpPr>
          <p:cNvPr id="40" name="Title 2"/>
          <p:cNvSpPr txBox="1">
            <a:spLocks/>
          </p:cNvSpPr>
          <p:nvPr userDrawn="1"/>
        </p:nvSpPr>
        <p:spPr>
          <a:xfrm>
            <a:off x="9375775" y="3812001"/>
            <a:ext cx="223068" cy="246221"/>
          </a:xfrm>
          <a:prstGeom prst="rect">
            <a:avLst/>
          </a:prstGeom>
        </p:spPr>
        <p:txBody>
          <a:bodyPr wrap="square" lIns="0" tIns="0" rIns="0" bIns="0">
            <a:sp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solidFill>
                  <a:schemeClr val="bg1"/>
                </a:solidFill>
              </a:rPr>
              <a:t>T</a:t>
            </a:r>
            <a:endParaRPr lang="en-US" sz="1200" b="0" dirty="0">
              <a:solidFill>
                <a:schemeClr val="bg1"/>
              </a:solidFill>
              <a:latin typeface="+mn-lt"/>
            </a:endParaRPr>
          </a:p>
        </p:txBody>
      </p:sp>
    </p:spTree>
    <p:extLst>
      <p:ext uri="{BB962C8B-B14F-4D97-AF65-F5344CB8AC3E}">
        <p14:creationId xmlns:p14="http://schemas.microsoft.com/office/powerpoint/2010/main" val="109296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12191999" cy="940526"/>
          </a:xfrm>
        </p:spPr>
        <p:txBody>
          <a:bodyPr/>
          <a:lstStyle>
            <a:lvl1pPr algn="ctr">
              <a:defRPr b="1"/>
            </a:lvl1pPr>
          </a:lstStyle>
          <a:p>
            <a:r>
              <a:rPr lang="en-US"/>
              <a:t>Click to edit Master title style</a:t>
            </a:r>
            <a:endParaRPr lang="en-US" dirty="0"/>
          </a:p>
        </p:txBody>
      </p:sp>
      <p:sp>
        <p:nvSpPr>
          <p:cNvPr id="3" name="Content Placeholder 2"/>
          <p:cNvSpPr>
            <a:spLocks noGrp="1"/>
          </p:cNvSpPr>
          <p:nvPr>
            <p:ph idx="1"/>
          </p:nvPr>
        </p:nvSpPr>
        <p:spPr>
          <a:xfrm>
            <a:off x="1484310" y="1962150"/>
            <a:ext cx="10018713" cy="3829050"/>
          </a:xfrm>
        </p:spPr>
        <p:txBody>
          <a:bodyPr anchor="t"/>
          <a:lstStyle>
            <a:lvl1pPr>
              <a:defRPr b="0">
                <a:latin typeface="+mn-lt"/>
              </a:defRPr>
            </a:lvl1pPr>
            <a:lvl2pPr>
              <a:defRPr b="0">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44343"/>
            <a:ext cx="12191999" cy="413657"/>
          </a:xfrm>
        </p:spPr>
        <p:txBody>
          <a:bodyPr/>
          <a:lstStyle>
            <a:lvl1pPr algn="ctr">
              <a:defRPr/>
            </a:lvl1pPr>
          </a:lstStyle>
          <a:p>
            <a:r>
              <a:rPr lang="en-US" dirty="0"/>
              <a:t>Unclassified</a:t>
            </a:r>
          </a:p>
        </p:txBody>
      </p:sp>
      <p:sp>
        <p:nvSpPr>
          <p:cNvPr id="4" name="TextBox 3"/>
          <p:cNvSpPr txBox="1"/>
          <p:nvPr userDrawn="1"/>
        </p:nvSpPr>
        <p:spPr>
          <a:xfrm>
            <a:off x="11325138" y="6065240"/>
            <a:ext cx="494950" cy="215444"/>
          </a:xfrm>
          <a:prstGeom prst="rect">
            <a:avLst/>
          </a:prstGeom>
          <a:noFill/>
        </p:spPr>
        <p:txBody>
          <a:bodyPr wrap="square" rtlCol="0">
            <a:spAutoFit/>
          </a:bodyPr>
          <a:lstStyle/>
          <a:p>
            <a:fld id="{A56D9D69-FAFD-4039-94FB-2F5C1FE62C25}" type="slidenum">
              <a:rPr lang="en-US" sz="800" smtClean="0"/>
              <a:t>‹#›</a:t>
            </a:fld>
            <a:endParaRPr lang="en-US" sz="800" dirty="0"/>
          </a:p>
        </p:txBody>
      </p:sp>
    </p:spTree>
    <p:extLst>
      <p:ext uri="{BB962C8B-B14F-4D97-AF65-F5344CB8AC3E}">
        <p14:creationId xmlns:p14="http://schemas.microsoft.com/office/powerpoint/2010/main" val="2788600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BIR/STTR: Icons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pic>
        <p:nvPicPr>
          <p:cNvPr id="41" name="Picture 4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49141" y="4543112"/>
            <a:ext cx="715266" cy="715266"/>
          </a:xfrm>
          <a:prstGeom prst="rect">
            <a:avLst/>
          </a:prstGeom>
        </p:spPr>
      </p:pic>
      <p:pic>
        <p:nvPicPr>
          <p:cNvPr id="42" name="Picture 4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109587" y="2000857"/>
            <a:ext cx="715266" cy="715266"/>
          </a:xfrm>
          <a:prstGeom prst="rect">
            <a:avLst/>
          </a:prstGeom>
        </p:spPr>
      </p:pic>
      <p:pic>
        <p:nvPicPr>
          <p:cNvPr id="43" name="Picture 4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49140" y="2509308"/>
            <a:ext cx="715266" cy="715266"/>
          </a:xfrm>
          <a:prstGeom prst="rect">
            <a:avLst/>
          </a:prstGeom>
        </p:spPr>
      </p:pic>
      <p:pic>
        <p:nvPicPr>
          <p:cNvPr id="44" name="Picture 43"/>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109586" y="5051562"/>
            <a:ext cx="715266" cy="715266"/>
          </a:xfrm>
          <a:prstGeom prst="rect">
            <a:avLst/>
          </a:prstGeom>
        </p:spPr>
      </p:pic>
      <p:pic>
        <p:nvPicPr>
          <p:cNvPr id="45" name="Picture 4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109586" y="4034661"/>
            <a:ext cx="715266" cy="715266"/>
          </a:xfrm>
          <a:prstGeom prst="rect">
            <a:avLst/>
          </a:prstGeom>
        </p:spPr>
      </p:pic>
      <p:pic>
        <p:nvPicPr>
          <p:cNvPr id="46" name="Picture 45"/>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3109586" y="3017759"/>
            <a:ext cx="715266" cy="715266"/>
          </a:xfrm>
          <a:prstGeom prst="rect">
            <a:avLst/>
          </a:prstGeom>
        </p:spPr>
      </p:pic>
      <p:pic>
        <p:nvPicPr>
          <p:cNvPr id="47" name="Picture 46"/>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849139" y="3526210"/>
            <a:ext cx="715266" cy="715266"/>
          </a:xfrm>
          <a:prstGeom prst="rect">
            <a:avLst/>
          </a:prstGeom>
        </p:spPr>
      </p:pic>
      <p:sp>
        <p:nvSpPr>
          <p:cNvPr id="48" name="Title 2"/>
          <p:cNvSpPr txBox="1">
            <a:spLocks/>
          </p:cNvSpPr>
          <p:nvPr userDrawn="1"/>
        </p:nvSpPr>
        <p:spPr>
          <a:xfrm>
            <a:off x="3865609" y="2159864"/>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Experiment / Innovation</a:t>
            </a:r>
          </a:p>
        </p:txBody>
      </p:sp>
      <p:sp>
        <p:nvSpPr>
          <p:cNvPr id="49"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 Assorted</a:t>
            </a:r>
            <a:endParaRPr lang="en-US" sz="2400" b="0" dirty="0">
              <a:solidFill>
                <a:srgbClr val="B88E21"/>
              </a:solidFill>
              <a:latin typeface="+mn-lt"/>
            </a:endParaRPr>
          </a:p>
        </p:txBody>
      </p:sp>
      <p:sp>
        <p:nvSpPr>
          <p:cNvPr id="50" name="Title 2"/>
          <p:cNvSpPr txBox="1">
            <a:spLocks/>
          </p:cNvSpPr>
          <p:nvPr userDrawn="1"/>
        </p:nvSpPr>
        <p:spPr>
          <a:xfrm>
            <a:off x="3865609" y="3200670"/>
            <a:ext cx="2412452" cy="349444"/>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Organizations / Business</a:t>
            </a:r>
          </a:p>
        </p:txBody>
      </p:sp>
      <p:sp>
        <p:nvSpPr>
          <p:cNvPr id="51" name="Title 2"/>
          <p:cNvSpPr txBox="1">
            <a:spLocks/>
          </p:cNvSpPr>
          <p:nvPr userDrawn="1"/>
        </p:nvSpPr>
        <p:spPr>
          <a:xfrm>
            <a:off x="3865609" y="4217572"/>
            <a:ext cx="2522916"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Communication / Teamwork</a:t>
            </a:r>
          </a:p>
        </p:txBody>
      </p:sp>
      <p:sp>
        <p:nvSpPr>
          <p:cNvPr id="52" name="Title 2"/>
          <p:cNvSpPr txBox="1">
            <a:spLocks/>
          </p:cNvSpPr>
          <p:nvPr userDrawn="1"/>
        </p:nvSpPr>
        <p:spPr>
          <a:xfrm>
            <a:off x="3865609" y="5234473"/>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Software / Financials</a:t>
            </a:r>
          </a:p>
        </p:txBody>
      </p:sp>
      <p:sp>
        <p:nvSpPr>
          <p:cNvPr id="53" name="Title 2"/>
          <p:cNvSpPr txBox="1">
            <a:spLocks/>
          </p:cNvSpPr>
          <p:nvPr userDrawn="1"/>
        </p:nvSpPr>
        <p:spPr>
          <a:xfrm>
            <a:off x="7615262" y="2692219"/>
            <a:ext cx="2234481"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Focus / Streamline</a:t>
            </a:r>
          </a:p>
        </p:txBody>
      </p:sp>
      <p:sp>
        <p:nvSpPr>
          <p:cNvPr id="54" name="Title 2"/>
          <p:cNvSpPr txBox="1">
            <a:spLocks/>
          </p:cNvSpPr>
          <p:nvPr userDrawn="1"/>
        </p:nvSpPr>
        <p:spPr>
          <a:xfrm>
            <a:off x="7615262" y="3709121"/>
            <a:ext cx="2412452" cy="349444"/>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Products / Demonstration</a:t>
            </a:r>
          </a:p>
        </p:txBody>
      </p:sp>
      <p:sp>
        <p:nvSpPr>
          <p:cNvPr id="55" name="Title 2"/>
          <p:cNvSpPr txBox="1">
            <a:spLocks/>
          </p:cNvSpPr>
          <p:nvPr userDrawn="1"/>
        </p:nvSpPr>
        <p:spPr>
          <a:xfrm>
            <a:off x="7615262" y="4726023"/>
            <a:ext cx="2522916" cy="349444"/>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500" b="0" dirty="0">
                <a:solidFill>
                  <a:srgbClr val="939598"/>
                </a:solidFill>
                <a:latin typeface="+mn-lt"/>
              </a:rPr>
              <a:t>Infrastructure / Workflow</a:t>
            </a:r>
          </a:p>
        </p:txBody>
      </p:sp>
    </p:spTree>
    <p:extLst>
      <p:ext uri="{BB962C8B-B14F-4D97-AF65-F5344CB8AC3E}">
        <p14:creationId xmlns:p14="http://schemas.microsoft.com/office/powerpoint/2010/main" val="108715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BIR/STTR: Icons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pic>
        <p:nvPicPr>
          <p:cNvPr id="18" name="Picture 17"/>
          <p:cNvPicPr>
            <a:picLocks noChangeAspect="1"/>
          </p:cNvPicPr>
          <p:nvPr userDrawn="1"/>
        </p:nvPicPr>
        <p:blipFill>
          <a:blip r:embed="rId2"/>
          <a:stretch>
            <a:fillRect/>
          </a:stretch>
        </p:blipFill>
        <p:spPr>
          <a:xfrm>
            <a:off x="8488631" y="2304825"/>
            <a:ext cx="685983" cy="754581"/>
          </a:xfrm>
          <a:prstGeom prst="rect">
            <a:avLst/>
          </a:prstGeom>
        </p:spPr>
      </p:pic>
      <p:sp>
        <p:nvSpPr>
          <p:cNvPr id="19"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 Assorted</a:t>
            </a:r>
            <a:endParaRPr lang="en-US" sz="2400" b="0" dirty="0">
              <a:solidFill>
                <a:srgbClr val="B88E21"/>
              </a:solidFill>
              <a:latin typeface="+mn-lt"/>
            </a:endParaRPr>
          </a:p>
        </p:txBody>
      </p:sp>
      <p:grpSp>
        <p:nvGrpSpPr>
          <p:cNvPr id="20" name="Group 19"/>
          <p:cNvGrpSpPr/>
          <p:nvPr userDrawn="1"/>
        </p:nvGrpSpPr>
        <p:grpSpPr>
          <a:xfrm>
            <a:off x="1271037" y="2300353"/>
            <a:ext cx="1091745" cy="763525"/>
            <a:chOff x="1611645" y="2457153"/>
            <a:chExt cx="1091745" cy="763525"/>
          </a:xfrm>
        </p:grpSpPr>
        <p:pic>
          <p:nvPicPr>
            <p:cNvPr id="21" name="Picture 20"/>
            <p:cNvPicPr>
              <a:picLocks noChangeAspect="1"/>
            </p:cNvPicPr>
            <p:nvPr/>
          </p:nvPicPr>
          <p:blipFill>
            <a:blip r:embed="rId3"/>
            <a:stretch>
              <a:fillRect/>
            </a:stretch>
          </p:blipFill>
          <p:spPr>
            <a:xfrm>
              <a:off x="2218277" y="2457153"/>
              <a:ext cx="485113" cy="763525"/>
            </a:xfrm>
            <a:prstGeom prst="rect">
              <a:avLst/>
            </a:prstGeom>
          </p:spPr>
        </p:pic>
        <p:pic>
          <p:nvPicPr>
            <p:cNvPr id="22" name="Picture 21"/>
            <p:cNvPicPr>
              <a:picLocks noChangeAspect="1"/>
            </p:cNvPicPr>
            <p:nvPr/>
          </p:nvPicPr>
          <p:blipFill>
            <a:blip r:embed="rId4"/>
            <a:stretch>
              <a:fillRect/>
            </a:stretch>
          </p:blipFill>
          <p:spPr>
            <a:xfrm>
              <a:off x="1611645" y="2457153"/>
              <a:ext cx="485113" cy="763525"/>
            </a:xfrm>
            <a:prstGeom prst="rect">
              <a:avLst/>
            </a:prstGeom>
          </p:spPr>
        </p:pic>
      </p:grpSp>
      <p:pic>
        <p:nvPicPr>
          <p:cNvPr id="23" name="Picture 22"/>
          <p:cNvPicPr>
            <a:picLocks noChangeAspect="1"/>
          </p:cNvPicPr>
          <p:nvPr userDrawn="1"/>
        </p:nvPicPr>
        <p:blipFill>
          <a:blip r:embed="rId5"/>
          <a:stretch>
            <a:fillRect/>
          </a:stretch>
        </p:blipFill>
        <p:spPr>
          <a:xfrm>
            <a:off x="4978632" y="4418533"/>
            <a:ext cx="699450" cy="752097"/>
          </a:xfrm>
          <a:prstGeom prst="rect">
            <a:avLst/>
          </a:prstGeom>
        </p:spPr>
      </p:pic>
      <p:pic>
        <p:nvPicPr>
          <p:cNvPr id="24" name="Picture 23"/>
          <p:cNvPicPr>
            <a:picLocks noChangeAspect="1"/>
          </p:cNvPicPr>
          <p:nvPr userDrawn="1"/>
        </p:nvPicPr>
        <p:blipFill>
          <a:blip r:embed="rId6"/>
          <a:stretch>
            <a:fillRect/>
          </a:stretch>
        </p:blipFill>
        <p:spPr>
          <a:xfrm>
            <a:off x="4897063" y="2300353"/>
            <a:ext cx="763525" cy="763525"/>
          </a:xfrm>
          <a:prstGeom prst="rect">
            <a:avLst/>
          </a:prstGeom>
        </p:spPr>
      </p:pic>
      <p:pic>
        <p:nvPicPr>
          <p:cNvPr id="25" name="Picture 24"/>
          <p:cNvPicPr>
            <a:picLocks noChangeAspect="1"/>
          </p:cNvPicPr>
          <p:nvPr userDrawn="1"/>
        </p:nvPicPr>
        <p:blipFill>
          <a:blip r:embed="rId7"/>
          <a:stretch>
            <a:fillRect/>
          </a:stretch>
        </p:blipFill>
        <p:spPr>
          <a:xfrm>
            <a:off x="3377606" y="2306067"/>
            <a:ext cx="504633" cy="752097"/>
          </a:xfrm>
          <a:prstGeom prst="rect">
            <a:avLst/>
          </a:prstGeom>
        </p:spPr>
      </p:pic>
      <p:pic>
        <p:nvPicPr>
          <p:cNvPr id="26" name="Picture 25"/>
          <p:cNvPicPr>
            <a:picLocks noChangeAspect="1"/>
          </p:cNvPicPr>
          <p:nvPr userDrawn="1"/>
        </p:nvPicPr>
        <p:blipFill>
          <a:blip r:embed="rId8"/>
          <a:stretch>
            <a:fillRect/>
          </a:stretch>
        </p:blipFill>
        <p:spPr>
          <a:xfrm>
            <a:off x="6675412" y="2301704"/>
            <a:ext cx="798395" cy="760823"/>
          </a:xfrm>
          <a:prstGeom prst="rect">
            <a:avLst/>
          </a:prstGeom>
        </p:spPr>
      </p:pic>
      <p:pic>
        <p:nvPicPr>
          <p:cNvPr id="27" name="Picture 26"/>
          <p:cNvPicPr>
            <a:picLocks noChangeAspect="1"/>
          </p:cNvPicPr>
          <p:nvPr userDrawn="1"/>
        </p:nvPicPr>
        <p:blipFill>
          <a:blip r:embed="rId9"/>
          <a:stretch>
            <a:fillRect/>
          </a:stretch>
        </p:blipFill>
        <p:spPr>
          <a:xfrm>
            <a:off x="3221784" y="4418533"/>
            <a:ext cx="798687" cy="752097"/>
          </a:xfrm>
          <a:prstGeom prst="rect">
            <a:avLst/>
          </a:prstGeom>
        </p:spPr>
      </p:pic>
      <p:pic>
        <p:nvPicPr>
          <p:cNvPr id="28" name="Picture 27"/>
          <p:cNvPicPr>
            <a:picLocks noChangeAspect="1"/>
          </p:cNvPicPr>
          <p:nvPr userDrawn="1"/>
        </p:nvPicPr>
        <p:blipFill>
          <a:blip r:embed="rId10"/>
          <a:stretch>
            <a:fillRect/>
          </a:stretch>
        </p:blipFill>
        <p:spPr>
          <a:xfrm>
            <a:off x="8403706" y="4412986"/>
            <a:ext cx="616423" cy="763190"/>
          </a:xfrm>
          <a:prstGeom prst="rect">
            <a:avLst/>
          </a:prstGeom>
        </p:spPr>
      </p:pic>
      <p:pic>
        <p:nvPicPr>
          <p:cNvPr id="29" name="Picture 28"/>
          <p:cNvPicPr>
            <a:picLocks noChangeAspect="1"/>
          </p:cNvPicPr>
          <p:nvPr userDrawn="1"/>
        </p:nvPicPr>
        <p:blipFill>
          <a:blip r:embed="rId11"/>
          <a:stretch>
            <a:fillRect/>
          </a:stretch>
        </p:blipFill>
        <p:spPr>
          <a:xfrm>
            <a:off x="6636243" y="4415759"/>
            <a:ext cx="809302" cy="757644"/>
          </a:xfrm>
          <a:prstGeom prst="rect">
            <a:avLst/>
          </a:prstGeom>
        </p:spPr>
      </p:pic>
      <p:pic>
        <p:nvPicPr>
          <p:cNvPr id="30" name="Picture 29"/>
          <p:cNvPicPr>
            <a:picLocks noChangeAspect="1"/>
          </p:cNvPicPr>
          <p:nvPr userDrawn="1"/>
        </p:nvPicPr>
        <p:blipFill>
          <a:blip r:embed="rId12"/>
          <a:stretch>
            <a:fillRect/>
          </a:stretch>
        </p:blipFill>
        <p:spPr>
          <a:xfrm>
            <a:off x="1370196" y="4418775"/>
            <a:ext cx="893427" cy="751613"/>
          </a:xfrm>
          <a:prstGeom prst="rect">
            <a:avLst/>
          </a:prstGeom>
        </p:spPr>
      </p:pic>
      <p:pic>
        <p:nvPicPr>
          <p:cNvPr id="31" name="Picture 30"/>
          <p:cNvPicPr>
            <a:picLocks noChangeAspect="1"/>
          </p:cNvPicPr>
          <p:nvPr userDrawn="1"/>
        </p:nvPicPr>
        <p:blipFill>
          <a:blip r:embed="rId13"/>
          <a:stretch>
            <a:fillRect/>
          </a:stretch>
        </p:blipFill>
        <p:spPr>
          <a:xfrm>
            <a:off x="10189436" y="2296164"/>
            <a:ext cx="431800" cy="762000"/>
          </a:xfrm>
          <a:prstGeom prst="rect">
            <a:avLst/>
          </a:prstGeom>
        </p:spPr>
      </p:pic>
      <p:pic>
        <p:nvPicPr>
          <p:cNvPr id="32" name="Picture 31"/>
          <p:cNvPicPr>
            <a:picLocks noChangeAspect="1"/>
          </p:cNvPicPr>
          <p:nvPr userDrawn="1"/>
        </p:nvPicPr>
        <p:blipFill>
          <a:blip r:embed="rId14"/>
          <a:stretch>
            <a:fillRect/>
          </a:stretch>
        </p:blipFill>
        <p:spPr>
          <a:xfrm>
            <a:off x="9978290" y="4412987"/>
            <a:ext cx="854092" cy="757402"/>
          </a:xfrm>
          <a:prstGeom prst="rect">
            <a:avLst/>
          </a:prstGeom>
        </p:spPr>
      </p:pic>
    </p:spTree>
    <p:extLst>
      <p:ext uri="{BB962C8B-B14F-4D97-AF65-F5344CB8AC3E}">
        <p14:creationId xmlns:p14="http://schemas.microsoft.com/office/powerpoint/2010/main" val="780053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BIR/STTR: Icons Speech Bubbl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sp>
        <p:nvSpPr>
          <p:cNvPr id="33" name="Title 2"/>
          <p:cNvSpPr txBox="1">
            <a:spLocks/>
          </p:cNvSpPr>
          <p:nvPr userDrawn="1"/>
        </p:nvSpPr>
        <p:spPr>
          <a:xfrm>
            <a:off x="1" y="1153414"/>
            <a:ext cx="12192000"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Icons </a:t>
            </a:r>
            <a:r>
              <a:rPr lang="mr-IN" sz="2400" b="0">
                <a:solidFill>
                  <a:srgbClr val="B88E21"/>
                </a:solidFill>
              </a:rPr>
              <a:t>–</a:t>
            </a:r>
            <a:r>
              <a:rPr lang="en-US" sz="2400" b="0" dirty="0">
                <a:solidFill>
                  <a:srgbClr val="B88E21"/>
                </a:solidFill>
              </a:rPr>
              <a:t> Speech Bubbles</a:t>
            </a:r>
            <a:endParaRPr lang="en-US" sz="2400" b="0" dirty="0">
              <a:solidFill>
                <a:srgbClr val="B88E21"/>
              </a:solidFill>
              <a:latin typeface="+mn-lt"/>
            </a:endParaRPr>
          </a:p>
        </p:txBody>
      </p:sp>
      <p:pic>
        <p:nvPicPr>
          <p:cNvPr id="34" name="Picture 33"/>
          <p:cNvPicPr>
            <a:picLocks noChangeAspect="1"/>
          </p:cNvPicPr>
          <p:nvPr userDrawn="1"/>
        </p:nvPicPr>
        <p:blipFill>
          <a:blip r:embed="rId2"/>
          <a:stretch>
            <a:fillRect/>
          </a:stretch>
        </p:blipFill>
        <p:spPr>
          <a:xfrm>
            <a:off x="741727" y="2838804"/>
            <a:ext cx="773650" cy="669505"/>
          </a:xfrm>
          <a:prstGeom prst="rect">
            <a:avLst/>
          </a:prstGeom>
        </p:spPr>
      </p:pic>
      <p:sp>
        <p:nvSpPr>
          <p:cNvPr id="35" name="Title 2"/>
          <p:cNvSpPr txBox="1">
            <a:spLocks/>
          </p:cNvSpPr>
          <p:nvPr userDrawn="1"/>
        </p:nvSpPr>
        <p:spPr>
          <a:xfrm>
            <a:off x="8817885" y="5853623"/>
            <a:ext cx="1451531" cy="39725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Example</a:t>
            </a:r>
          </a:p>
        </p:txBody>
      </p:sp>
      <p:pic>
        <p:nvPicPr>
          <p:cNvPr id="36" name="Picture 35"/>
          <p:cNvPicPr>
            <a:picLocks noChangeAspect="1"/>
          </p:cNvPicPr>
          <p:nvPr userDrawn="1"/>
        </p:nvPicPr>
        <p:blipFill>
          <a:blip r:embed="rId3"/>
          <a:stretch>
            <a:fillRect/>
          </a:stretch>
        </p:blipFill>
        <p:spPr>
          <a:xfrm>
            <a:off x="8205666" y="1549867"/>
            <a:ext cx="3168576" cy="4403978"/>
          </a:xfrm>
          <a:prstGeom prst="rect">
            <a:avLst/>
          </a:prstGeom>
        </p:spPr>
      </p:pic>
      <p:pic>
        <p:nvPicPr>
          <p:cNvPr id="37" name="Picture 36"/>
          <p:cNvPicPr>
            <a:picLocks noChangeAspect="1"/>
          </p:cNvPicPr>
          <p:nvPr userDrawn="1"/>
        </p:nvPicPr>
        <p:blipFill>
          <a:blip r:embed="rId4"/>
          <a:stretch>
            <a:fillRect/>
          </a:stretch>
        </p:blipFill>
        <p:spPr>
          <a:xfrm>
            <a:off x="741726" y="1991781"/>
            <a:ext cx="774443" cy="670191"/>
          </a:xfrm>
          <a:prstGeom prst="rect">
            <a:avLst/>
          </a:prstGeom>
        </p:spPr>
      </p:pic>
      <p:pic>
        <p:nvPicPr>
          <p:cNvPr id="38" name="Picture 37"/>
          <p:cNvPicPr>
            <a:picLocks noChangeAspect="1"/>
          </p:cNvPicPr>
          <p:nvPr userDrawn="1"/>
        </p:nvPicPr>
        <p:blipFill>
          <a:blip r:embed="rId5"/>
          <a:stretch>
            <a:fillRect/>
          </a:stretch>
        </p:blipFill>
        <p:spPr>
          <a:xfrm>
            <a:off x="741727" y="3685141"/>
            <a:ext cx="776498" cy="671969"/>
          </a:xfrm>
          <a:prstGeom prst="rect">
            <a:avLst/>
          </a:prstGeom>
        </p:spPr>
      </p:pic>
      <p:pic>
        <p:nvPicPr>
          <p:cNvPr id="39" name="Picture 38"/>
          <p:cNvPicPr>
            <a:picLocks noChangeAspect="1"/>
          </p:cNvPicPr>
          <p:nvPr userDrawn="1"/>
        </p:nvPicPr>
        <p:blipFill>
          <a:blip r:embed="rId6"/>
          <a:stretch>
            <a:fillRect/>
          </a:stretch>
        </p:blipFill>
        <p:spPr>
          <a:xfrm>
            <a:off x="741726" y="4533942"/>
            <a:ext cx="773650" cy="669505"/>
          </a:xfrm>
          <a:prstGeom prst="rect">
            <a:avLst/>
          </a:prstGeom>
        </p:spPr>
      </p:pic>
      <p:pic>
        <p:nvPicPr>
          <p:cNvPr id="40" name="Picture 39"/>
          <p:cNvPicPr>
            <a:picLocks noChangeAspect="1"/>
          </p:cNvPicPr>
          <p:nvPr userDrawn="1"/>
        </p:nvPicPr>
        <p:blipFill>
          <a:blip r:embed="rId7"/>
          <a:stretch>
            <a:fillRect/>
          </a:stretch>
        </p:blipFill>
        <p:spPr>
          <a:xfrm>
            <a:off x="741725" y="5380278"/>
            <a:ext cx="776116" cy="671639"/>
          </a:xfrm>
          <a:prstGeom prst="rect">
            <a:avLst/>
          </a:prstGeom>
        </p:spPr>
      </p:pic>
      <p:pic>
        <p:nvPicPr>
          <p:cNvPr id="41" name="Picture 40"/>
          <p:cNvPicPr>
            <a:picLocks noChangeAspect="1"/>
          </p:cNvPicPr>
          <p:nvPr userDrawn="1"/>
        </p:nvPicPr>
        <p:blipFill>
          <a:blip r:embed="rId8"/>
          <a:stretch>
            <a:fillRect/>
          </a:stretch>
        </p:blipFill>
        <p:spPr>
          <a:xfrm>
            <a:off x="1895408" y="1991781"/>
            <a:ext cx="774443" cy="670191"/>
          </a:xfrm>
          <a:prstGeom prst="rect">
            <a:avLst/>
          </a:prstGeom>
        </p:spPr>
      </p:pic>
      <p:pic>
        <p:nvPicPr>
          <p:cNvPr id="42" name="Picture 41"/>
          <p:cNvPicPr>
            <a:picLocks noChangeAspect="1"/>
          </p:cNvPicPr>
          <p:nvPr userDrawn="1"/>
        </p:nvPicPr>
        <p:blipFill>
          <a:blip r:embed="rId9"/>
          <a:stretch>
            <a:fillRect/>
          </a:stretch>
        </p:blipFill>
        <p:spPr>
          <a:xfrm>
            <a:off x="1894616" y="2839699"/>
            <a:ext cx="773651" cy="669506"/>
          </a:xfrm>
          <a:prstGeom prst="rect">
            <a:avLst/>
          </a:prstGeom>
        </p:spPr>
      </p:pic>
      <p:pic>
        <p:nvPicPr>
          <p:cNvPr id="43" name="Picture 42"/>
          <p:cNvPicPr>
            <a:picLocks noChangeAspect="1"/>
          </p:cNvPicPr>
          <p:nvPr userDrawn="1"/>
        </p:nvPicPr>
        <p:blipFill>
          <a:blip r:embed="rId10"/>
          <a:stretch>
            <a:fillRect/>
          </a:stretch>
        </p:blipFill>
        <p:spPr>
          <a:xfrm>
            <a:off x="1894616" y="3685140"/>
            <a:ext cx="773651" cy="669506"/>
          </a:xfrm>
          <a:prstGeom prst="rect">
            <a:avLst/>
          </a:prstGeom>
        </p:spPr>
      </p:pic>
      <p:pic>
        <p:nvPicPr>
          <p:cNvPr id="44" name="Picture 43"/>
          <p:cNvPicPr>
            <a:picLocks noChangeAspect="1"/>
          </p:cNvPicPr>
          <p:nvPr userDrawn="1"/>
        </p:nvPicPr>
        <p:blipFill>
          <a:blip r:embed="rId11"/>
          <a:stretch>
            <a:fillRect/>
          </a:stretch>
        </p:blipFill>
        <p:spPr>
          <a:xfrm>
            <a:off x="1891767" y="4531477"/>
            <a:ext cx="776500" cy="671971"/>
          </a:xfrm>
          <a:prstGeom prst="rect">
            <a:avLst/>
          </a:prstGeom>
        </p:spPr>
      </p:pic>
      <p:pic>
        <p:nvPicPr>
          <p:cNvPr id="45" name="Picture 44"/>
          <p:cNvPicPr>
            <a:picLocks noChangeAspect="1"/>
          </p:cNvPicPr>
          <p:nvPr userDrawn="1"/>
        </p:nvPicPr>
        <p:blipFill>
          <a:blip r:embed="rId12"/>
          <a:stretch>
            <a:fillRect/>
          </a:stretch>
        </p:blipFill>
        <p:spPr>
          <a:xfrm>
            <a:off x="1891767" y="5380278"/>
            <a:ext cx="776500" cy="671971"/>
          </a:xfrm>
          <a:prstGeom prst="rect">
            <a:avLst/>
          </a:prstGeom>
        </p:spPr>
      </p:pic>
      <p:pic>
        <p:nvPicPr>
          <p:cNvPr id="46" name="Picture 45"/>
          <p:cNvPicPr>
            <a:picLocks noChangeAspect="1"/>
          </p:cNvPicPr>
          <p:nvPr userDrawn="1"/>
        </p:nvPicPr>
        <p:blipFill>
          <a:blip r:embed="rId11"/>
          <a:stretch>
            <a:fillRect/>
          </a:stretch>
        </p:blipFill>
        <p:spPr>
          <a:xfrm flipH="1">
            <a:off x="5032323" y="2692758"/>
            <a:ext cx="1925322" cy="1666144"/>
          </a:xfrm>
          <a:prstGeom prst="rect">
            <a:avLst/>
          </a:prstGeom>
        </p:spPr>
      </p:pic>
      <p:sp>
        <p:nvSpPr>
          <p:cNvPr id="47" name="Title 2"/>
          <p:cNvSpPr txBox="1">
            <a:spLocks/>
          </p:cNvSpPr>
          <p:nvPr userDrawn="1"/>
        </p:nvSpPr>
        <p:spPr>
          <a:xfrm>
            <a:off x="5133745" y="2791551"/>
            <a:ext cx="1775637" cy="1200975"/>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dirty="0">
                <a:solidFill>
                  <a:schemeClr val="bg1"/>
                </a:solidFill>
              </a:rPr>
              <a:t>100%</a:t>
            </a:r>
          </a:p>
          <a:p>
            <a:r>
              <a:rPr lang="en-US" sz="2900" dirty="0">
                <a:solidFill>
                  <a:schemeClr val="bg1"/>
                </a:solidFill>
              </a:rPr>
              <a:t>VERIFIED</a:t>
            </a:r>
          </a:p>
        </p:txBody>
      </p:sp>
      <p:sp>
        <p:nvSpPr>
          <p:cNvPr id="48" name="Title 2"/>
          <p:cNvSpPr txBox="1">
            <a:spLocks/>
          </p:cNvSpPr>
          <p:nvPr userDrawn="1"/>
        </p:nvSpPr>
        <p:spPr>
          <a:xfrm>
            <a:off x="5172956" y="4504786"/>
            <a:ext cx="1644056" cy="701349"/>
          </a:xfrm>
          <a:prstGeom prst="rect">
            <a:avLst/>
          </a:prstGeom>
        </p:spPr>
        <p:txBody>
          <a:bodyPr>
            <a:normAutofit fontScale="92500" lnSpcReduction="2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Flip icons, enlarge, and add copy as needed</a:t>
            </a:r>
          </a:p>
        </p:txBody>
      </p:sp>
      <p:pic>
        <p:nvPicPr>
          <p:cNvPr id="49" name="Picture 48"/>
          <p:cNvPicPr>
            <a:picLocks noChangeAspect="1"/>
          </p:cNvPicPr>
          <p:nvPr userDrawn="1"/>
        </p:nvPicPr>
        <p:blipFill>
          <a:blip r:embed="rId13"/>
          <a:stretch>
            <a:fillRect/>
          </a:stretch>
        </p:blipFill>
        <p:spPr>
          <a:xfrm>
            <a:off x="3011443" y="1991781"/>
            <a:ext cx="772859" cy="668820"/>
          </a:xfrm>
          <a:prstGeom prst="rect">
            <a:avLst/>
          </a:prstGeom>
        </p:spPr>
      </p:pic>
      <p:pic>
        <p:nvPicPr>
          <p:cNvPr id="50" name="Picture 49"/>
          <p:cNvPicPr>
            <a:picLocks noChangeAspect="1"/>
          </p:cNvPicPr>
          <p:nvPr userDrawn="1"/>
        </p:nvPicPr>
        <p:blipFill>
          <a:blip r:embed="rId14"/>
          <a:stretch>
            <a:fillRect/>
          </a:stretch>
        </p:blipFill>
        <p:spPr>
          <a:xfrm>
            <a:off x="3011443" y="2838344"/>
            <a:ext cx="775218" cy="670861"/>
          </a:xfrm>
          <a:prstGeom prst="rect">
            <a:avLst/>
          </a:prstGeom>
        </p:spPr>
      </p:pic>
    </p:spTree>
    <p:extLst>
      <p:ext uri="{BB962C8B-B14F-4D97-AF65-F5344CB8AC3E}">
        <p14:creationId xmlns:p14="http://schemas.microsoft.com/office/powerpoint/2010/main" val="1448065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BIR/STTR: Logo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650" y="1976226"/>
            <a:ext cx="3031791" cy="970173"/>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599" y="3901044"/>
            <a:ext cx="1991892" cy="1673189"/>
          </a:xfrm>
          <a:prstGeom prst="rect">
            <a:avLst/>
          </a:prstGeom>
        </p:spPr>
      </p:pic>
      <p:sp>
        <p:nvSpPr>
          <p:cNvPr id="23" name="Rectangle 22"/>
          <p:cNvSpPr/>
          <p:nvPr userDrawn="1"/>
        </p:nvSpPr>
        <p:spPr>
          <a:xfrm>
            <a:off x="5486400" y="1787236"/>
            <a:ext cx="5967307" cy="3786997"/>
          </a:xfrm>
          <a:prstGeom prst="rect">
            <a:avLst/>
          </a:prstGeom>
          <a:solidFill>
            <a:srgbClr val="0B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1672" y="2155657"/>
            <a:ext cx="2292039" cy="718172"/>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1239" y="3393685"/>
            <a:ext cx="1932905" cy="1623640"/>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47302" y="2208086"/>
            <a:ext cx="875609" cy="1046182"/>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18166" y="3818244"/>
            <a:ext cx="924065" cy="1104078"/>
          </a:xfrm>
          <a:prstGeom prst="rect">
            <a:avLst/>
          </a:prstGeom>
        </p:spPr>
      </p:pic>
      <p:sp>
        <p:nvSpPr>
          <p:cNvPr id="28" name="Title 2"/>
          <p:cNvSpPr txBox="1">
            <a:spLocks/>
          </p:cNvSpPr>
          <p:nvPr userDrawn="1"/>
        </p:nvSpPr>
        <p:spPr>
          <a:xfrm>
            <a:off x="1224106" y="1086105"/>
            <a:ext cx="2554879"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rgbClr val="B88E21"/>
                </a:solidFill>
              </a:rPr>
              <a:t>Logo Variations</a:t>
            </a:r>
            <a:endParaRPr lang="en-US" sz="2400" b="0" dirty="0">
              <a:solidFill>
                <a:srgbClr val="B88E21"/>
              </a:solidFill>
              <a:latin typeface="+mn-lt"/>
            </a:endParaRPr>
          </a:p>
        </p:txBody>
      </p:sp>
      <p:sp>
        <p:nvSpPr>
          <p:cNvPr id="29" name="Title 2"/>
          <p:cNvSpPr txBox="1">
            <a:spLocks/>
          </p:cNvSpPr>
          <p:nvPr userDrawn="1"/>
        </p:nvSpPr>
        <p:spPr>
          <a:xfrm>
            <a:off x="1685359" y="3158880"/>
            <a:ext cx="163237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Horizontal Logo</a:t>
            </a:r>
          </a:p>
        </p:txBody>
      </p:sp>
      <p:sp>
        <p:nvSpPr>
          <p:cNvPr id="30" name="Title 2"/>
          <p:cNvSpPr txBox="1">
            <a:spLocks/>
          </p:cNvSpPr>
          <p:nvPr userDrawn="1"/>
        </p:nvSpPr>
        <p:spPr>
          <a:xfrm>
            <a:off x="1685359" y="5796565"/>
            <a:ext cx="163237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Vertical Logo</a:t>
            </a:r>
          </a:p>
        </p:txBody>
      </p:sp>
      <p:sp>
        <p:nvSpPr>
          <p:cNvPr id="31" name="Title 2"/>
          <p:cNvSpPr txBox="1">
            <a:spLocks/>
          </p:cNvSpPr>
          <p:nvPr userDrawn="1"/>
        </p:nvSpPr>
        <p:spPr>
          <a:xfrm>
            <a:off x="5658102" y="5796565"/>
            <a:ext cx="5623903" cy="319227"/>
          </a:xfrm>
          <a:prstGeom prst="rect">
            <a:avLst/>
          </a:prstGeom>
        </p:spPr>
        <p:txBody>
          <a:bodyPr>
            <a:normAutofit lnSpcReduction="1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Reverse Logos and Icons</a:t>
            </a:r>
          </a:p>
        </p:txBody>
      </p:sp>
    </p:spTree>
    <p:extLst>
      <p:ext uri="{BB962C8B-B14F-4D97-AF65-F5344CB8AC3E}">
        <p14:creationId xmlns:p14="http://schemas.microsoft.com/office/powerpoint/2010/main" val="1186110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SBIR/STTR: Photo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Unclassified</a:t>
            </a:r>
          </a:p>
        </p:txBody>
      </p:sp>
      <p:sp>
        <p:nvSpPr>
          <p:cNvPr id="14" name="Rounded Rectangle 13"/>
          <p:cNvSpPr/>
          <p:nvPr userDrawn="1"/>
        </p:nvSpPr>
        <p:spPr>
          <a:xfrm>
            <a:off x="725713" y="3004457"/>
            <a:ext cx="6289331" cy="3142344"/>
          </a:xfrm>
          <a:prstGeom prst="roundRect">
            <a:avLst>
              <a:gd name="adj" fmla="val 4269"/>
            </a:avLst>
          </a:prstGeom>
          <a:solidFill>
            <a:schemeClr val="bg1"/>
          </a:solidFill>
          <a:ln w="38100">
            <a:solidFill>
              <a:srgbClr val="C6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p:cNvSpPr txBox="1">
            <a:spLocks/>
          </p:cNvSpPr>
          <p:nvPr userDrawn="1"/>
        </p:nvSpPr>
        <p:spPr>
          <a:xfrm>
            <a:off x="960564" y="3626278"/>
            <a:ext cx="6133110" cy="2421526"/>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spcAft>
                <a:spcPts val="300"/>
              </a:spcAft>
              <a:buClr>
                <a:schemeClr val="bg2"/>
              </a:buClr>
              <a:buFont typeface="+mj-lt"/>
              <a:buAutoNum type="arabicPeriod"/>
            </a:pPr>
            <a:r>
              <a:rPr lang="en-US" sz="1600" b="0" dirty="0"/>
              <a:t>Go to </a:t>
            </a:r>
            <a:r>
              <a:rPr lang="en-US" sz="1600" dirty="0">
                <a:solidFill>
                  <a:srgbClr val="46A0D1"/>
                </a:solidFill>
              </a:rPr>
              <a:t>dvidshub.net</a:t>
            </a:r>
            <a:r>
              <a:rPr lang="en-US" sz="1600" b="0" dirty="0"/>
              <a:t> in your browser</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Images</a:t>
            </a:r>
            <a:r>
              <a:rPr lang="en-US" sz="1600" b="0" dirty="0"/>
              <a:t> under the Content drop-down menu</a:t>
            </a:r>
          </a:p>
          <a:p>
            <a:pPr marL="342900" indent="-342900" algn="l">
              <a:spcAft>
                <a:spcPts val="300"/>
              </a:spcAft>
              <a:buClr>
                <a:schemeClr val="bg2"/>
              </a:buClr>
              <a:buFont typeface="+mj-lt"/>
              <a:buAutoNum type="arabicPeriod"/>
            </a:pPr>
            <a:r>
              <a:rPr lang="en-US" sz="1600" b="0" dirty="0"/>
              <a:t>Type in your search word(s)</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Air Force</a:t>
            </a:r>
            <a:r>
              <a:rPr lang="en-US" sz="1600" b="0" dirty="0"/>
              <a:t> under the Branch drop-down menu</a:t>
            </a:r>
          </a:p>
          <a:p>
            <a:pPr marL="342900" indent="-342900" algn="l">
              <a:spcAft>
                <a:spcPts val="300"/>
              </a:spcAft>
              <a:buClr>
                <a:schemeClr val="bg2"/>
              </a:buClr>
              <a:buFont typeface="+mj-lt"/>
              <a:buAutoNum type="arabicPeriod"/>
            </a:pPr>
            <a:r>
              <a:rPr lang="en-US" sz="1600" b="0" dirty="0"/>
              <a:t>Select </a:t>
            </a:r>
            <a:r>
              <a:rPr lang="en-US" sz="1600" dirty="0">
                <a:solidFill>
                  <a:srgbClr val="46A0D1"/>
                </a:solidFill>
              </a:rPr>
              <a:t>Image</a:t>
            </a:r>
            <a:r>
              <a:rPr lang="en-US" sz="1600" b="0" dirty="0"/>
              <a:t> under the Type drop-down menu</a:t>
            </a:r>
          </a:p>
          <a:p>
            <a:pPr marL="342900" indent="-342900" algn="l">
              <a:spcAft>
                <a:spcPts val="300"/>
              </a:spcAft>
              <a:buClr>
                <a:schemeClr val="bg2"/>
              </a:buClr>
              <a:buFont typeface="+mj-lt"/>
              <a:buAutoNum type="arabicPeriod"/>
            </a:pPr>
            <a:r>
              <a:rPr lang="en-US" sz="1600" b="0" dirty="0"/>
              <a:t>Click on an image you like to expand the information.</a:t>
            </a:r>
          </a:p>
          <a:p>
            <a:pPr marL="342900" indent="-342900" algn="l">
              <a:spcAft>
                <a:spcPts val="300"/>
              </a:spcAft>
              <a:buClr>
                <a:schemeClr val="bg2"/>
              </a:buClr>
              <a:buFont typeface="+mj-lt"/>
              <a:buAutoNum type="arabicPeriod"/>
            </a:pPr>
            <a:r>
              <a:rPr lang="en-US" sz="1600" b="0" dirty="0"/>
              <a:t>Click the </a:t>
            </a:r>
            <a:r>
              <a:rPr lang="en-US" sz="1600" dirty="0">
                <a:solidFill>
                  <a:srgbClr val="46A0D1"/>
                </a:solidFill>
              </a:rPr>
              <a:t>Visit Image Page</a:t>
            </a:r>
            <a:r>
              <a:rPr lang="en-US" sz="1600" b="0" dirty="0"/>
              <a:t> button to get the image information</a:t>
            </a:r>
          </a:p>
          <a:p>
            <a:pPr marL="342900" indent="-342900" algn="l">
              <a:spcAft>
                <a:spcPts val="300"/>
              </a:spcAft>
              <a:buClr>
                <a:schemeClr val="bg2"/>
              </a:buClr>
              <a:buFont typeface="+mj-lt"/>
              <a:buAutoNum type="arabicPeriod"/>
            </a:pPr>
            <a:r>
              <a:rPr lang="en-US" sz="1600" b="0" dirty="0"/>
              <a:t>Copy the </a:t>
            </a:r>
            <a:r>
              <a:rPr lang="en-US" sz="1600" dirty="0">
                <a:solidFill>
                  <a:srgbClr val="46A0D1"/>
                </a:solidFill>
              </a:rPr>
              <a:t>Photo ID Number</a:t>
            </a:r>
            <a:r>
              <a:rPr lang="en-US" sz="1600" b="0" dirty="0"/>
              <a:t> for all images needed</a:t>
            </a:r>
          </a:p>
        </p:txBody>
      </p:sp>
      <p:pic>
        <p:nvPicPr>
          <p:cNvPr id="16" name="Picture 15"/>
          <p:cNvPicPr>
            <a:picLocks noChangeAspect="1"/>
          </p:cNvPicPr>
          <p:nvPr userDrawn="1"/>
        </p:nvPicPr>
        <p:blipFill>
          <a:blip r:embed="rId2"/>
          <a:stretch>
            <a:fillRect/>
          </a:stretch>
        </p:blipFill>
        <p:spPr>
          <a:xfrm flipH="1">
            <a:off x="3507222" y="1474743"/>
            <a:ext cx="3324527" cy="2382539"/>
          </a:xfrm>
          <a:prstGeom prst="rect">
            <a:avLst/>
          </a:prstGeom>
        </p:spPr>
      </p:pic>
      <p:sp>
        <p:nvSpPr>
          <p:cNvPr id="17" name="Title 2"/>
          <p:cNvSpPr txBox="1">
            <a:spLocks/>
          </p:cNvSpPr>
          <p:nvPr userDrawn="1"/>
        </p:nvSpPr>
        <p:spPr>
          <a:xfrm>
            <a:off x="3635829" y="1574451"/>
            <a:ext cx="3195921" cy="1804947"/>
          </a:xfrm>
          <a:prstGeom prst="rect">
            <a:avLst/>
          </a:prstGeom>
        </p:spPr>
        <p:txBody>
          <a:bodyPr>
            <a:no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US" sz="1400" b="0" dirty="0">
                <a:solidFill>
                  <a:schemeClr val="bg1"/>
                </a:solidFill>
              </a:rPr>
              <a:t>Search the site for images you need and provide us with the image ID numbers.</a:t>
            </a:r>
          </a:p>
          <a:p>
            <a:pPr>
              <a:lnSpc>
                <a:spcPct val="120000"/>
              </a:lnSpc>
              <a:spcBef>
                <a:spcPts val="1800"/>
              </a:spcBef>
            </a:pPr>
            <a:r>
              <a:rPr lang="en-US" sz="1400" b="0" dirty="0">
                <a:solidFill>
                  <a:schemeClr val="bg1"/>
                </a:solidFill>
              </a:rPr>
              <a:t>Provide us with an image idea or description and we can search for you.</a:t>
            </a:r>
          </a:p>
        </p:txBody>
      </p:sp>
      <p:cxnSp>
        <p:nvCxnSpPr>
          <p:cNvPr id="18" name="Straight Connector 17"/>
          <p:cNvCxnSpPr/>
          <p:nvPr userDrawn="1"/>
        </p:nvCxnSpPr>
        <p:spPr>
          <a:xfrm>
            <a:off x="3854932" y="2487223"/>
            <a:ext cx="2757714" cy="0"/>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stretch>
            <a:fillRect/>
          </a:stretch>
        </p:blipFill>
        <p:spPr>
          <a:xfrm>
            <a:off x="960564" y="1757915"/>
            <a:ext cx="2311808" cy="1803705"/>
          </a:xfrm>
          <a:prstGeom prst="rect">
            <a:avLst/>
          </a:prstGeom>
        </p:spPr>
      </p:pic>
      <p:sp>
        <p:nvSpPr>
          <p:cNvPr id="20" name="Title 2"/>
          <p:cNvSpPr txBox="1">
            <a:spLocks/>
          </p:cNvSpPr>
          <p:nvPr userDrawn="1"/>
        </p:nvSpPr>
        <p:spPr>
          <a:xfrm>
            <a:off x="1156661" y="1854734"/>
            <a:ext cx="1775637" cy="1200975"/>
          </a:xfrm>
          <a:prstGeom prst="rect">
            <a:avLst/>
          </a:prstGeom>
        </p:spPr>
        <p:txBody>
          <a:bodyPr>
            <a:normAutofit fontScale="40000" lnSpcReduction="20000"/>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US" sz="4500" b="0" dirty="0">
                <a:solidFill>
                  <a:schemeClr val="bg1"/>
                </a:solidFill>
              </a:rPr>
              <a:t>Photos that are cleared for public use by the Air Force.</a:t>
            </a:r>
            <a:endParaRPr lang="en-US" sz="2900" b="0" dirty="0">
              <a:solidFill>
                <a:schemeClr val="bg1"/>
              </a:solidFill>
            </a:endParaRPr>
          </a:p>
        </p:txBody>
      </p:sp>
      <p:pic>
        <p:nvPicPr>
          <p:cNvPr id="32" name="Picture 31"/>
          <p:cNvPicPr>
            <a:picLocks noChangeAspect="1"/>
          </p:cNvPicPr>
          <p:nvPr userDrawn="1"/>
        </p:nvPicPr>
        <p:blipFill>
          <a:blip r:embed="rId4"/>
          <a:stretch>
            <a:fillRect/>
          </a:stretch>
        </p:blipFill>
        <p:spPr>
          <a:xfrm flipH="1">
            <a:off x="2181779" y="441130"/>
            <a:ext cx="1325444" cy="1252127"/>
          </a:xfrm>
          <a:prstGeom prst="rect">
            <a:avLst/>
          </a:prstGeom>
        </p:spPr>
      </p:pic>
      <p:sp>
        <p:nvSpPr>
          <p:cNvPr id="33" name="Title 2"/>
          <p:cNvSpPr txBox="1">
            <a:spLocks/>
          </p:cNvSpPr>
          <p:nvPr userDrawn="1"/>
        </p:nvSpPr>
        <p:spPr>
          <a:xfrm>
            <a:off x="2241386" y="668175"/>
            <a:ext cx="1254886" cy="485522"/>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chemeClr val="bg1"/>
                </a:solidFill>
              </a:rPr>
              <a:t>Photos</a:t>
            </a:r>
            <a:endParaRPr lang="en-US" sz="2400" b="0" dirty="0">
              <a:solidFill>
                <a:schemeClr val="bg1"/>
              </a:solidFill>
              <a:latin typeface="+mn-lt"/>
            </a:endParaRPr>
          </a:p>
        </p:txBody>
      </p:sp>
      <p:sp>
        <p:nvSpPr>
          <p:cNvPr id="34" name="Title 2"/>
          <p:cNvSpPr txBox="1">
            <a:spLocks/>
          </p:cNvSpPr>
          <p:nvPr userDrawn="1"/>
        </p:nvSpPr>
        <p:spPr>
          <a:xfrm>
            <a:off x="7686486" y="5687376"/>
            <a:ext cx="3853543" cy="377658"/>
          </a:xfrm>
          <a:prstGeom prst="rect">
            <a:avLst/>
          </a:prstGeom>
        </p:spPr>
        <p:txBody>
          <a:bodyPr>
            <a:normAutofit/>
          </a:bodyPr>
          <a:lst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0" dirty="0">
                <a:solidFill>
                  <a:srgbClr val="939598"/>
                </a:solidFill>
                <a:latin typeface="+mn-lt"/>
              </a:rPr>
              <a:t>Examples created with DVIDS images</a:t>
            </a:r>
          </a:p>
        </p:txBody>
      </p:sp>
      <p:pic>
        <p:nvPicPr>
          <p:cNvPr id="35" name="Picture 34"/>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643226" y="1346412"/>
            <a:ext cx="3940063" cy="1313355"/>
          </a:xfrm>
          <a:prstGeom prst="rect">
            <a:avLst/>
          </a:prstGeom>
        </p:spPr>
      </p:pic>
      <p:pic>
        <p:nvPicPr>
          <p:cNvPr id="36" name="Picture 35"/>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643226" y="4400061"/>
            <a:ext cx="3940063" cy="1113495"/>
          </a:xfrm>
          <a:prstGeom prst="rect">
            <a:avLst/>
          </a:prstGeom>
        </p:spPr>
      </p:pic>
      <p:grpSp>
        <p:nvGrpSpPr>
          <p:cNvPr id="37" name="Group 36"/>
          <p:cNvGrpSpPr/>
          <p:nvPr userDrawn="1"/>
        </p:nvGrpSpPr>
        <p:grpSpPr>
          <a:xfrm>
            <a:off x="7643226" y="2779535"/>
            <a:ext cx="3940062" cy="1418118"/>
            <a:chOff x="7746623" y="2659767"/>
            <a:chExt cx="3940062" cy="1418118"/>
          </a:xfrm>
        </p:grpSpPr>
        <p:pic>
          <p:nvPicPr>
            <p:cNvPr id="38" name="Picture 37"/>
            <p:cNvPicPr>
              <a:picLocks noChangeAspect="1"/>
            </p:cNvPicPr>
            <p:nvPr/>
          </p:nvPicPr>
          <p:blipFill rotWithShape="1">
            <a:blip r:embed="rId7" cstate="hqprint">
              <a:extLst>
                <a:ext uri="{28A0092B-C50C-407E-A947-70E740481C1C}">
                  <a14:useLocalDpi xmlns:a14="http://schemas.microsoft.com/office/drawing/2010/main" val="0"/>
                </a:ext>
              </a:extLst>
            </a:blip>
            <a:srcRect l="30873" r="-3"/>
            <a:stretch/>
          </p:blipFill>
          <p:spPr>
            <a:xfrm>
              <a:off x="9819406" y="2659767"/>
              <a:ext cx="1867279" cy="1418118"/>
            </a:xfrm>
            <a:prstGeom prst="rect">
              <a:avLst/>
            </a:prstGeom>
          </p:spPr>
        </p:pic>
        <p:pic>
          <p:nvPicPr>
            <p:cNvPr id="39" name="Picture 38"/>
            <p:cNvPicPr>
              <a:picLocks noChangeAspect="1"/>
            </p:cNvPicPr>
            <p:nvPr/>
          </p:nvPicPr>
          <p:blipFill rotWithShape="1">
            <a:blip r:embed="rId8" cstate="hqprint">
              <a:extLst>
                <a:ext uri="{28A0092B-C50C-407E-A947-70E740481C1C}">
                  <a14:useLocalDpi xmlns:a14="http://schemas.microsoft.com/office/drawing/2010/main" val="0"/>
                </a:ext>
              </a:extLst>
            </a:blip>
            <a:srcRect l="35447" t="4783" b="6216"/>
            <a:stretch/>
          </p:blipFill>
          <p:spPr>
            <a:xfrm>
              <a:off x="7746623" y="2659767"/>
              <a:ext cx="1959178" cy="1418118"/>
            </a:xfrm>
            <a:prstGeom prst="rect">
              <a:avLst/>
            </a:prstGeom>
          </p:spPr>
        </p:pic>
      </p:grpSp>
    </p:spTree>
    <p:extLst>
      <p:ext uri="{BB962C8B-B14F-4D97-AF65-F5344CB8AC3E}">
        <p14:creationId xmlns:p14="http://schemas.microsoft.com/office/powerpoint/2010/main" val="3261049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A901F2-CF41-0241-BA8F-534ED127F7C0}"/>
              </a:ext>
            </a:extLst>
          </p:cNvPr>
          <p:cNvPicPr>
            <a:picLocks noChangeAspect="1"/>
          </p:cNvPicPr>
          <p:nvPr userDrawn="1"/>
        </p:nvPicPr>
        <p:blipFill>
          <a:blip r:embed="rId2"/>
          <a:srcRect/>
          <a:stretch/>
        </p:blipFill>
        <p:spPr>
          <a:xfrm>
            <a:off x="6350" y="0"/>
            <a:ext cx="12179300" cy="6858000"/>
          </a:xfrm>
          <a:prstGeom prst="rect">
            <a:avLst/>
          </a:prstGeom>
        </p:spPr>
      </p:pic>
      <p:sp>
        <p:nvSpPr>
          <p:cNvPr id="6" name="Title 1">
            <a:extLst>
              <a:ext uri="{FF2B5EF4-FFF2-40B4-BE49-F238E27FC236}">
                <a16:creationId xmlns:a16="http://schemas.microsoft.com/office/drawing/2014/main" id="{0657D793-3274-6C45-8A65-500474DDCE9F}"/>
              </a:ext>
            </a:extLst>
          </p:cNvPr>
          <p:cNvSpPr>
            <a:spLocks noGrp="1"/>
          </p:cNvSpPr>
          <p:nvPr>
            <p:ph type="ctrTitle"/>
          </p:nvPr>
        </p:nvSpPr>
        <p:spPr>
          <a:xfrm>
            <a:off x="731520" y="2286000"/>
            <a:ext cx="9001760" cy="1408113"/>
          </a:xfrm>
        </p:spPr>
        <p:txBody>
          <a:bodyPr anchor="b">
            <a:normAutofit/>
          </a:bodyPr>
          <a:lstStyle>
            <a:lvl1pPr algn="l">
              <a:defRPr sz="4000">
                <a:solidFill>
                  <a:srgbClr val="AA1B2D"/>
                </a:solidFill>
              </a:defRPr>
            </a:lvl1pPr>
          </a:lstStyle>
          <a:p>
            <a:r>
              <a:rPr lang="en-US" dirty="0"/>
              <a:t>Click to edit Master title style</a:t>
            </a:r>
          </a:p>
        </p:txBody>
      </p:sp>
      <p:sp>
        <p:nvSpPr>
          <p:cNvPr id="7" name="Subtitle 2">
            <a:extLst>
              <a:ext uri="{FF2B5EF4-FFF2-40B4-BE49-F238E27FC236}">
                <a16:creationId xmlns:a16="http://schemas.microsoft.com/office/drawing/2014/main" id="{6A2D6351-3D5B-B14B-927C-9234551CA599}"/>
              </a:ext>
            </a:extLst>
          </p:cNvPr>
          <p:cNvSpPr>
            <a:spLocks noGrp="1"/>
          </p:cNvSpPr>
          <p:nvPr>
            <p:ph type="subTitle" idx="1"/>
          </p:nvPr>
        </p:nvSpPr>
        <p:spPr>
          <a:xfrm>
            <a:off x="731520" y="3694113"/>
            <a:ext cx="7609840" cy="1589087"/>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Date Placeholder 3">
            <a:extLst>
              <a:ext uri="{FF2B5EF4-FFF2-40B4-BE49-F238E27FC236}">
                <a16:creationId xmlns:a16="http://schemas.microsoft.com/office/drawing/2014/main" id="{9EA07588-B4D1-4C49-936E-FCB900BEAF7A}"/>
              </a:ext>
            </a:extLst>
          </p:cNvPr>
          <p:cNvSpPr>
            <a:spLocks noGrp="1"/>
          </p:cNvSpPr>
          <p:nvPr>
            <p:ph type="dt" sz="half" idx="10"/>
          </p:nvPr>
        </p:nvSpPr>
        <p:spPr>
          <a:xfrm>
            <a:off x="1940560" y="6356350"/>
            <a:ext cx="2743200" cy="365125"/>
          </a:xfrm>
        </p:spPr>
        <p:txBody>
          <a:bodyPr/>
          <a:lstStyle/>
          <a:p>
            <a:fld id="{739060DA-63FD-C448-8808-63BED6B5BC84}" type="datetime1">
              <a:rPr lang="en-US" smtClean="0"/>
              <a:t>2/17/2023</a:t>
            </a:fld>
            <a:endParaRPr lang="en-US" dirty="0"/>
          </a:p>
        </p:txBody>
      </p:sp>
    </p:spTree>
    <p:extLst>
      <p:ext uri="{BB962C8B-B14F-4D97-AF65-F5344CB8AC3E}">
        <p14:creationId xmlns:p14="http://schemas.microsoft.com/office/powerpoint/2010/main" val="245569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6A74-F0C8-0F42-B00C-B535E298E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36A0A93-1366-334D-90AB-21E921635E91}"/>
              </a:ext>
            </a:extLst>
          </p:cNvPr>
          <p:cNvSpPr>
            <a:spLocks noGrp="1"/>
          </p:cNvSpPr>
          <p:nvPr>
            <p:ph idx="1"/>
          </p:nvPr>
        </p:nvSpPr>
        <p:spPr/>
        <p:txBody>
          <a:bodyPr/>
          <a:lstStyle>
            <a:lvl1pPr>
              <a:lnSpc>
                <a:spcPct val="100000"/>
              </a:lnSpc>
              <a:defRPr sz="2400"/>
            </a:lvl1pPr>
            <a:lvl2pPr>
              <a:lnSpc>
                <a:spcPct val="100000"/>
              </a:lnSpc>
              <a:defRPr sz="2000"/>
            </a:lvl2pPr>
            <a:lvl3pPr>
              <a:lnSpc>
                <a:spcPct val="100000"/>
              </a:lnSpc>
              <a:defRPr sz="18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1A439167-465B-6347-8A42-EAE3947555D3}"/>
              </a:ext>
            </a:extLst>
          </p:cNvPr>
          <p:cNvSpPr>
            <a:spLocks noGrp="1"/>
          </p:cNvSpPr>
          <p:nvPr>
            <p:ph type="dt" sz="half" idx="2"/>
          </p:nvPr>
        </p:nvSpPr>
        <p:spPr>
          <a:xfrm>
            <a:off x="1940560" y="6356350"/>
            <a:ext cx="27432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r>
              <a:rPr lang="en-US" dirty="0"/>
              <a:t>www.DAU.edu</a:t>
            </a:r>
          </a:p>
        </p:txBody>
      </p:sp>
      <p:sp>
        <p:nvSpPr>
          <p:cNvPr id="8" name="Footer Placeholder 4">
            <a:extLst>
              <a:ext uri="{FF2B5EF4-FFF2-40B4-BE49-F238E27FC236}">
                <a16:creationId xmlns:a16="http://schemas.microsoft.com/office/drawing/2014/main" id="{3384ED14-07D6-3B4E-8C8C-594DDAB77726}"/>
              </a:ext>
            </a:extLst>
          </p:cNvPr>
          <p:cNvSpPr>
            <a:spLocks noGrp="1"/>
          </p:cNvSpPr>
          <p:nvPr>
            <p:ph type="ftr" sz="quarter" idx="3"/>
          </p:nvPr>
        </p:nvSpPr>
        <p:spPr>
          <a:xfrm>
            <a:off x="4805680" y="6356350"/>
            <a:ext cx="41148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4DDA7DBE-349D-3347-8B27-872397992E60}"/>
              </a:ext>
            </a:extLst>
          </p:cNvPr>
          <p:cNvSpPr>
            <a:spLocks noGrp="1"/>
          </p:cNvSpPr>
          <p:nvPr>
            <p:ph type="sldNum" sz="quarter" idx="4"/>
          </p:nvPr>
        </p:nvSpPr>
        <p:spPr>
          <a:xfrm>
            <a:off x="172720" y="6356350"/>
            <a:ext cx="164592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6FF59A3E-EC8F-7742-AC39-47B91BD8F890}" type="slidenum">
              <a:rPr lang="en-US" smtClean="0"/>
              <a:pPr/>
              <a:t>‹#›</a:t>
            </a:fld>
            <a:endParaRPr lang="en-US" dirty="0"/>
          </a:p>
        </p:txBody>
      </p:sp>
    </p:spTree>
    <p:extLst>
      <p:ext uri="{BB962C8B-B14F-4D97-AF65-F5344CB8AC3E}">
        <p14:creationId xmlns:p14="http://schemas.microsoft.com/office/powerpoint/2010/main" val="3047717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6865-AF86-CB4A-8F8A-1A073F9B53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B927E-4342-C448-B999-8C6FC15F2C33}"/>
              </a:ext>
            </a:extLst>
          </p:cNvPr>
          <p:cNvSpPr>
            <a:spLocks noGrp="1"/>
          </p:cNvSpPr>
          <p:nvPr>
            <p:ph sz="half" idx="1"/>
          </p:nvPr>
        </p:nvSpPr>
        <p:spPr>
          <a:xfrm>
            <a:off x="838200" y="1249680"/>
            <a:ext cx="5064760" cy="4927283"/>
          </a:xfrm>
        </p:spPr>
        <p:txBody>
          <a:bodyPr/>
          <a:lstStyle>
            <a:lvl1pPr>
              <a:lnSpc>
                <a:spcPct val="100000"/>
              </a:lnSpc>
              <a:defRPr sz="2400"/>
            </a:lvl1pPr>
            <a:lvl2pPr>
              <a:lnSpc>
                <a:spcPct val="100000"/>
              </a:lnSpc>
              <a:defRPr sz="2000"/>
            </a:lvl2pPr>
            <a:lvl3pPr>
              <a:lnSpc>
                <a:spcPct val="100000"/>
              </a:lnSpc>
              <a:defRPr sz="18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A2D350E-EEA5-D14A-BD2F-9A45E731F552}"/>
              </a:ext>
            </a:extLst>
          </p:cNvPr>
          <p:cNvSpPr>
            <a:spLocks noGrp="1"/>
          </p:cNvSpPr>
          <p:nvPr>
            <p:ph sz="half" idx="2"/>
          </p:nvPr>
        </p:nvSpPr>
        <p:spPr>
          <a:xfrm>
            <a:off x="6289040" y="1249680"/>
            <a:ext cx="5064760" cy="4927283"/>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C1DFA7A-96F9-4749-BD96-58BE5EC427CE}"/>
              </a:ext>
            </a:extLst>
          </p:cNvPr>
          <p:cNvSpPr>
            <a:spLocks noGrp="1"/>
          </p:cNvSpPr>
          <p:nvPr>
            <p:ph type="dt" sz="half" idx="10"/>
          </p:nvPr>
        </p:nvSpPr>
        <p:spPr>
          <a:xfrm>
            <a:off x="1940560" y="6356350"/>
            <a:ext cx="27432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r>
              <a:rPr lang="en-US" dirty="0"/>
              <a:t>www.DAU.edu</a:t>
            </a:r>
          </a:p>
        </p:txBody>
      </p:sp>
      <p:sp>
        <p:nvSpPr>
          <p:cNvPr id="9" name="Footer Placeholder 4">
            <a:extLst>
              <a:ext uri="{FF2B5EF4-FFF2-40B4-BE49-F238E27FC236}">
                <a16:creationId xmlns:a16="http://schemas.microsoft.com/office/drawing/2014/main" id="{49391D91-619A-094B-A55E-49C69C2DDDEE}"/>
              </a:ext>
            </a:extLst>
          </p:cNvPr>
          <p:cNvSpPr>
            <a:spLocks noGrp="1"/>
          </p:cNvSpPr>
          <p:nvPr>
            <p:ph type="ftr" sz="quarter" idx="3"/>
          </p:nvPr>
        </p:nvSpPr>
        <p:spPr>
          <a:xfrm>
            <a:off x="4805680" y="6356350"/>
            <a:ext cx="41148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171E527B-FA6C-184E-B349-F9D22266FB89}"/>
              </a:ext>
            </a:extLst>
          </p:cNvPr>
          <p:cNvSpPr>
            <a:spLocks noGrp="1"/>
          </p:cNvSpPr>
          <p:nvPr>
            <p:ph type="sldNum" sz="quarter" idx="4"/>
          </p:nvPr>
        </p:nvSpPr>
        <p:spPr>
          <a:xfrm>
            <a:off x="172720" y="6356350"/>
            <a:ext cx="164592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6FF59A3E-EC8F-7742-AC39-47B91BD8F890}" type="slidenum">
              <a:rPr lang="en-US" smtClean="0"/>
              <a:pPr/>
              <a:t>‹#›</a:t>
            </a:fld>
            <a:endParaRPr lang="en-US" dirty="0"/>
          </a:p>
        </p:txBody>
      </p:sp>
    </p:spTree>
    <p:extLst>
      <p:ext uri="{BB962C8B-B14F-4D97-AF65-F5344CB8AC3E}">
        <p14:creationId xmlns:p14="http://schemas.microsoft.com/office/powerpoint/2010/main" val="1475227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DA8B-1416-4841-BA18-BE9577542E57}"/>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03CBB1ED-7D56-0F49-B13C-8205B89F28BB}"/>
              </a:ext>
            </a:extLst>
          </p:cNvPr>
          <p:cNvSpPr>
            <a:spLocks noGrp="1"/>
          </p:cNvSpPr>
          <p:nvPr>
            <p:ph type="dt" sz="half" idx="2"/>
          </p:nvPr>
        </p:nvSpPr>
        <p:spPr>
          <a:xfrm>
            <a:off x="1940560" y="6356350"/>
            <a:ext cx="27432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r>
              <a:rPr lang="en-US" dirty="0"/>
              <a:t>www.DAU.edu</a:t>
            </a:r>
          </a:p>
        </p:txBody>
      </p:sp>
      <p:sp>
        <p:nvSpPr>
          <p:cNvPr id="7" name="Footer Placeholder 4">
            <a:extLst>
              <a:ext uri="{FF2B5EF4-FFF2-40B4-BE49-F238E27FC236}">
                <a16:creationId xmlns:a16="http://schemas.microsoft.com/office/drawing/2014/main" id="{0E7EE1E7-4E46-5249-B93D-070333237F06}"/>
              </a:ext>
            </a:extLst>
          </p:cNvPr>
          <p:cNvSpPr>
            <a:spLocks noGrp="1"/>
          </p:cNvSpPr>
          <p:nvPr>
            <p:ph type="ftr" sz="quarter" idx="3"/>
          </p:nvPr>
        </p:nvSpPr>
        <p:spPr>
          <a:xfrm>
            <a:off x="4805680" y="6356350"/>
            <a:ext cx="41148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8BD65503-B9C5-FF41-A9EF-CA7A6B6A2F93}"/>
              </a:ext>
            </a:extLst>
          </p:cNvPr>
          <p:cNvSpPr>
            <a:spLocks noGrp="1"/>
          </p:cNvSpPr>
          <p:nvPr>
            <p:ph type="sldNum" sz="quarter" idx="4"/>
          </p:nvPr>
        </p:nvSpPr>
        <p:spPr>
          <a:xfrm>
            <a:off x="172720" y="6356350"/>
            <a:ext cx="164592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6FF59A3E-EC8F-7742-AC39-47B91BD8F890}" type="slidenum">
              <a:rPr lang="en-US" smtClean="0"/>
              <a:pPr/>
              <a:t>‹#›</a:t>
            </a:fld>
            <a:endParaRPr lang="en-US" dirty="0"/>
          </a:p>
        </p:txBody>
      </p:sp>
    </p:spTree>
    <p:extLst>
      <p:ext uri="{BB962C8B-B14F-4D97-AF65-F5344CB8AC3E}">
        <p14:creationId xmlns:p14="http://schemas.microsoft.com/office/powerpoint/2010/main" val="1159956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A45A7BA-52E4-664C-A458-B81386A90ECB}"/>
              </a:ext>
            </a:extLst>
          </p:cNvPr>
          <p:cNvSpPr>
            <a:spLocks noGrp="1"/>
          </p:cNvSpPr>
          <p:nvPr>
            <p:ph type="dt" sz="half" idx="2"/>
          </p:nvPr>
        </p:nvSpPr>
        <p:spPr>
          <a:xfrm>
            <a:off x="1940560" y="6356350"/>
            <a:ext cx="27432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r>
              <a:rPr lang="en-US" dirty="0"/>
              <a:t>www.DAU.edu</a:t>
            </a:r>
          </a:p>
        </p:txBody>
      </p:sp>
      <p:sp>
        <p:nvSpPr>
          <p:cNvPr id="6" name="Footer Placeholder 4">
            <a:extLst>
              <a:ext uri="{FF2B5EF4-FFF2-40B4-BE49-F238E27FC236}">
                <a16:creationId xmlns:a16="http://schemas.microsoft.com/office/drawing/2014/main" id="{16802F54-B4A1-2540-9EB8-A5402831DFC2}"/>
              </a:ext>
            </a:extLst>
          </p:cNvPr>
          <p:cNvSpPr>
            <a:spLocks noGrp="1"/>
          </p:cNvSpPr>
          <p:nvPr>
            <p:ph type="ftr" sz="quarter" idx="3"/>
          </p:nvPr>
        </p:nvSpPr>
        <p:spPr>
          <a:xfrm>
            <a:off x="4805680" y="6356350"/>
            <a:ext cx="41148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5">
            <a:extLst>
              <a:ext uri="{FF2B5EF4-FFF2-40B4-BE49-F238E27FC236}">
                <a16:creationId xmlns:a16="http://schemas.microsoft.com/office/drawing/2014/main" id="{6EFA8BAE-44BA-4D48-AA28-7C35AD3E58B5}"/>
              </a:ext>
            </a:extLst>
          </p:cNvPr>
          <p:cNvSpPr>
            <a:spLocks noGrp="1"/>
          </p:cNvSpPr>
          <p:nvPr>
            <p:ph type="sldNum" sz="quarter" idx="4"/>
          </p:nvPr>
        </p:nvSpPr>
        <p:spPr>
          <a:xfrm>
            <a:off x="172720" y="6356350"/>
            <a:ext cx="164592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6FF59A3E-EC8F-7742-AC39-47B91BD8F890}" type="slidenum">
              <a:rPr lang="en-US" smtClean="0"/>
              <a:pPr/>
              <a:t>‹#›</a:t>
            </a:fld>
            <a:endParaRPr lang="en-US" dirty="0"/>
          </a:p>
        </p:txBody>
      </p:sp>
    </p:spTree>
    <p:extLst>
      <p:ext uri="{BB962C8B-B14F-4D97-AF65-F5344CB8AC3E}">
        <p14:creationId xmlns:p14="http://schemas.microsoft.com/office/powerpoint/2010/main" val="376927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870046"/>
            <a:ext cx="12192000" cy="1036320"/>
          </a:xfrm>
        </p:spPr>
        <p:txBody>
          <a:bodyPr anchor="ctr"/>
          <a:lstStyle>
            <a:lvl1pPr algn="ctr">
              <a:defRPr sz="4000" b="1" cap="none">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1985554" y="1933309"/>
            <a:ext cx="8247017" cy="3478055"/>
          </a:xfrm>
        </p:spPr>
        <p:txBody>
          <a:bodyPr anchor="t">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1" y="6444343"/>
            <a:ext cx="12191999" cy="413657"/>
          </a:xfrm>
        </p:spPr>
        <p:txBody>
          <a:bodyPr/>
          <a:lstStyle>
            <a:lvl1pPr algn="ctr">
              <a:defRPr/>
            </a:lvl1pPr>
          </a:lstStyle>
          <a:p>
            <a:r>
              <a:rPr lang="en-US" dirty="0"/>
              <a:t>Unclassified</a:t>
            </a:r>
          </a:p>
        </p:txBody>
      </p:sp>
    </p:spTree>
    <p:extLst>
      <p:ext uri="{BB962C8B-B14F-4D97-AF65-F5344CB8AC3E}">
        <p14:creationId xmlns:p14="http://schemas.microsoft.com/office/powerpoint/2010/main" val="511309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548640"/>
          </a:xfrm>
          <a:prstGeom prst="rect">
            <a:avLst/>
          </a:prstGeom>
        </p:spPr>
        <p:txBody>
          <a:bodyPr anchor="t"/>
          <a:lstStyle>
            <a:lvl1pPr algn="l">
              <a:defRPr sz="3360" b="0" cap="all"/>
            </a:lvl1pPr>
          </a:lstStyle>
          <a:p>
            <a:r>
              <a:rPr lang="en-US" dirty="0"/>
              <a:t>Click to edit Master title style</a:t>
            </a:r>
          </a:p>
        </p:txBody>
      </p:sp>
      <p:sp>
        <p:nvSpPr>
          <p:cNvPr id="7" name="Slide Number Placeholder 5"/>
          <p:cNvSpPr>
            <a:spLocks noGrp="1"/>
          </p:cNvSpPr>
          <p:nvPr>
            <p:ph type="sldNum" sz="quarter" idx="12"/>
          </p:nvPr>
        </p:nvSpPr>
        <p:spPr>
          <a:xfrm>
            <a:off x="8737600" y="6263640"/>
            <a:ext cx="2844800" cy="365125"/>
          </a:xfrm>
          <a:prstGeom prst="rect">
            <a:avLst/>
          </a:prstGeom>
        </p:spPr>
        <p:txBody>
          <a:bodyPr/>
          <a:lstStyle>
            <a:lvl1pPr algn="r">
              <a:defRPr/>
            </a:lvl1pPr>
          </a:lstStyle>
          <a:p>
            <a:fld id="{378F9958-02CF-44E9-AAF3-DDDDE063D447}" type="slidenum">
              <a:rPr lang="en-US" smtClean="0"/>
              <a:pPr/>
              <a:t>‹#›</a:t>
            </a:fld>
            <a:endParaRPr lang="en-US" dirty="0"/>
          </a:p>
        </p:txBody>
      </p:sp>
    </p:spTree>
    <p:extLst>
      <p:ext uri="{BB962C8B-B14F-4D97-AF65-F5344CB8AC3E}">
        <p14:creationId xmlns:p14="http://schemas.microsoft.com/office/powerpoint/2010/main" val="3720469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F272F0A-1C01-8149-BD6D-4A5E079397AD}" type="datetime1">
              <a:rPr lang="en-US" smtClean="0"/>
              <a:t>2/17/2023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316ABEB-66B2-6543-8E7A-E78562B01EAC}" type="slidenum">
              <a:rPr lang="en-US" smtClean="0"/>
              <a:t>‹#›</a:t>
            </a:fld>
            <a:endParaRPr lang="en-US" dirty="0"/>
          </a:p>
        </p:txBody>
      </p:sp>
    </p:spTree>
    <p:extLst>
      <p:ext uri="{BB962C8B-B14F-4D97-AF65-F5344CB8AC3E}">
        <p14:creationId xmlns:p14="http://schemas.microsoft.com/office/powerpoint/2010/main" val="1918733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
            <a:ext cx="10058400" cy="1005840"/>
          </a:xfrm>
          <a:prstGeom prst="rect">
            <a:avLst/>
          </a:prstGeom>
        </p:spPr>
        <p:txBody>
          <a:bodyPr anchor="b">
            <a:noAutofit/>
          </a:bodyPr>
          <a:lstStyle>
            <a:lvl1pPr>
              <a:defRPr sz="4320"/>
            </a:lvl1pPr>
          </a:lstStyle>
          <a:p>
            <a:r>
              <a:rPr lang="en-US" dirty="0"/>
              <a:t>Click to edit Master title style</a:t>
            </a:r>
          </a:p>
        </p:txBody>
      </p:sp>
      <p:sp>
        <p:nvSpPr>
          <p:cNvPr id="3" name="Content Placeholder 2"/>
          <p:cNvSpPr>
            <a:spLocks noGrp="1"/>
          </p:cNvSpPr>
          <p:nvPr>
            <p:ph sz="half" idx="1"/>
          </p:nvPr>
        </p:nvSpPr>
        <p:spPr>
          <a:xfrm>
            <a:off x="914400" y="1508760"/>
            <a:ext cx="10058400" cy="4617720"/>
          </a:xfrm>
          <a:prstGeom prst="rect">
            <a:avLst/>
          </a:prstGeo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11176000" y="6200418"/>
            <a:ext cx="731520" cy="396240"/>
          </a:xfrm>
          <a:prstGeom prst="bracketPair">
            <a:avLst>
              <a:gd name="adj" fmla="val 17949"/>
            </a:avLst>
          </a:prstGeom>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76163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76276"/>
            <a:ext cx="12191999" cy="1412966"/>
          </a:xfrm>
        </p:spPr>
        <p:txBody>
          <a:bodyPr/>
          <a:lstStyle>
            <a:lvl1pPr algn="ctr">
              <a:defRPr b="1"/>
            </a:lvl1pPr>
          </a:lstStyle>
          <a:p>
            <a:r>
              <a:rPr lang="en-US"/>
              <a:t>Click to edit Master title style</a:t>
            </a:r>
          </a:p>
        </p:txBody>
      </p:sp>
      <p:sp>
        <p:nvSpPr>
          <p:cNvPr id="3" name="Content Placeholder 2"/>
          <p:cNvSpPr>
            <a:spLocks noGrp="1"/>
          </p:cNvSpPr>
          <p:nvPr>
            <p:ph sz="half" idx="1"/>
          </p:nvPr>
        </p:nvSpPr>
        <p:spPr>
          <a:xfrm>
            <a:off x="1484312" y="2098767"/>
            <a:ext cx="4895055" cy="3124201"/>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098768"/>
            <a:ext cx="4895056" cy="3124200"/>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0" y="6444343"/>
            <a:ext cx="12191999" cy="413657"/>
          </a:xfrm>
        </p:spPr>
        <p:txBody>
          <a:bodyPr/>
          <a:lstStyle>
            <a:lvl1pPr algn="ctr">
              <a:defRPr/>
            </a:lvl1pPr>
          </a:lstStyle>
          <a:p>
            <a:r>
              <a:rPr lang="en-US" dirty="0"/>
              <a:t>Unclassified</a:t>
            </a:r>
          </a:p>
        </p:txBody>
      </p:sp>
    </p:spTree>
    <p:extLst>
      <p:ext uri="{BB962C8B-B14F-4D97-AF65-F5344CB8AC3E}">
        <p14:creationId xmlns:p14="http://schemas.microsoft.com/office/powerpoint/2010/main" val="18286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12191999" cy="914400"/>
          </a:xfrm>
        </p:spPr>
        <p:txBody>
          <a:bodyPr/>
          <a:lstStyle>
            <a:lvl1pPr algn="ctr">
              <a:defRPr b="1"/>
            </a:lvl1pPr>
          </a:lstStyle>
          <a:p>
            <a:r>
              <a:rPr lang="en-US"/>
              <a:t>Click to edit Master title style</a:t>
            </a:r>
            <a:endParaRPr lang="en-US" dirty="0"/>
          </a:p>
        </p:txBody>
      </p:sp>
      <p:sp>
        <p:nvSpPr>
          <p:cNvPr id="3" name="Text Placeholder 2"/>
          <p:cNvSpPr>
            <a:spLocks noGrp="1"/>
          </p:cNvSpPr>
          <p:nvPr>
            <p:ph type="body" idx="1"/>
          </p:nvPr>
        </p:nvSpPr>
        <p:spPr>
          <a:xfrm>
            <a:off x="1484311" y="1828801"/>
            <a:ext cx="4895056" cy="576262"/>
          </a:xfrm>
        </p:spPr>
        <p:txBody>
          <a:bodyPr anchor="ctr">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2505605"/>
            <a:ext cx="4895056" cy="2455862"/>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07967" y="1837268"/>
            <a:ext cx="4895057" cy="576262"/>
          </a:xfrm>
        </p:spPr>
        <p:txBody>
          <a:bodyPr anchor="ctr">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2505605"/>
            <a:ext cx="4895056" cy="2455862"/>
          </a:xfrm>
        </p:spPr>
        <p:txBody>
          <a:bodyPr anchor="t">
            <a:normAutofit/>
          </a:bodyPr>
          <a:lstStyle>
            <a:lvl1pPr>
              <a:defRPr sz="1800" b="0">
                <a:latin typeface="+mn-lt"/>
              </a:defRPr>
            </a:lvl1pPr>
            <a:lvl2pPr>
              <a:defRPr sz="1600" b="0">
                <a:latin typeface="+mn-lt"/>
              </a:defRPr>
            </a:lvl2pPr>
            <a:lvl3pPr>
              <a:defRPr sz="1400" b="0">
                <a:latin typeface="+mn-lt"/>
              </a:defRPr>
            </a:lvl3pPr>
            <a:lvl4pPr>
              <a:defRPr sz="1200" b="0">
                <a:latin typeface="+mn-lt"/>
              </a:defRPr>
            </a:lvl4pPr>
            <a:lvl5pPr>
              <a:defRPr sz="1200" b="0">
                <a:latin typeface="+mn-lt"/>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dirty="0"/>
              <a:t>Unclassified</a:t>
            </a:r>
          </a:p>
        </p:txBody>
      </p:sp>
    </p:spTree>
    <p:extLst>
      <p:ext uri="{BB962C8B-B14F-4D97-AF65-F5344CB8AC3E}">
        <p14:creationId xmlns:p14="http://schemas.microsoft.com/office/powerpoint/2010/main" val="286019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03243"/>
            <a:ext cx="12191999" cy="931817"/>
          </a:xfrm>
        </p:spPr>
        <p:txBody>
          <a:bodyPr/>
          <a:lstStyle>
            <a:lvl1pPr algn="ctr">
              <a:defRPr b="1"/>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dirty="0"/>
              <a:t>Unclassified</a:t>
            </a:r>
          </a:p>
        </p:txBody>
      </p:sp>
    </p:spTree>
    <p:extLst>
      <p:ext uri="{BB962C8B-B14F-4D97-AF65-F5344CB8AC3E}">
        <p14:creationId xmlns:p14="http://schemas.microsoft.com/office/powerpoint/2010/main" val="104460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Unclassified</a:t>
            </a:r>
          </a:p>
        </p:txBody>
      </p:sp>
    </p:spTree>
    <p:extLst>
      <p:ext uri="{BB962C8B-B14F-4D97-AF65-F5344CB8AC3E}">
        <p14:creationId xmlns:p14="http://schemas.microsoft.com/office/powerpoint/2010/main" val="161852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23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1600200"/>
            <a:ext cx="5033432" cy="752475"/>
          </a:xfrm>
        </p:spPr>
        <p:txBody>
          <a:bodyPr anchor="t">
            <a:normAutofit/>
          </a:bodyPr>
          <a:lstStyle>
            <a:lvl1pPr algn="r">
              <a:defRPr sz="2400" b="1"/>
            </a:lvl1pPr>
          </a:lstStyle>
          <a:p>
            <a:r>
              <a:rPr lang="en-US"/>
              <a:t>Click to edit Master title style</a:t>
            </a:r>
            <a:endParaRPr lang="en-US" dirty="0"/>
          </a:p>
        </p:txBody>
      </p:sp>
      <p:sp>
        <p:nvSpPr>
          <p:cNvPr id="3" name="Content Placeholder 2"/>
          <p:cNvSpPr>
            <a:spLocks noGrp="1"/>
          </p:cNvSpPr>
          <p:nvPr>
            <p:ph idx="1"/>
          </p:nvPr>
        </p:nvSpPr>
        <p:spPr>
          <a:xfrm>
            <a:off x="5262033" y="1600200"/>
            <a:ext cx="6240990" cy="4191000"/>
          </a:xfrm>
        </p:spPr>
        <p:txBody>
          <a:bodyPr anchor="t">
            <a:normAutofit/>
          </a:bodyPr>
          <a:lstStyle>
            <a:lvl1pPr>
              <a:defRPr sz="2000" b="0">
                <a:latin typeface="+mn-lt"/>
              </a:defRPr>
            </a:lvl1pPr>
            <a:lvl2pPr>
              <a:defRPr sz="1800" b="0">
                <a:latin typeface="+mn-lt"/>
              </a:defRPr>
            </a:lvl2pPr>
            <a:lvl3pPr>
              <a:defRPr sz="1600" b="0">
                <a:latin typeface="+mn-lt"/>
              </a:defRPr>
            </a:lvl3pPr>
            <a:lvl4pPr>
              <a:defRPr sz="1400" b="0">
                <a:latin typeface="+mn-lt"/>
              </a:defRPr>
            </a:lvl4pPr>
            <a:lvl5pPr>
              <a:defRPr sz="1400" b="0">
                <a:latin typeface="+mn-lt"/>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2348593"/>
            <a:ext cx="5033433" cy="1208314"/>
          </a:xfrm>
        </p:spPr>
        <p:txBody>
          <a:bodyPr anchor="t">
            <a:normAutofit/>
          </a:bodyPr>
          <a:lstStyle>
            <a:lvl1pPr marL="0" indent="0" algn="r">
              <a:buNone/>
              <a:defRPr sz="1600" b="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116561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46.jpg"/><Relationship Id="rId4" Type="http://schemas.openxmlformats.org/officeDocument/2006/relationships/slideLayout" Target="../slideLayouts/slideLayout2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17C785-1FCF-748D-2352-7BB2B5CFB9B5}"/>
              </a:ext>
            </a:extLst>
          </p:cNvPr>
          <p:cNvSpPr/>
          <p:nvPr userDrawn="1"/>
        </p:nvSpPr>
        <p:spPr>
          <a:xfrm>
            <a:off x="0" y="6444343"/>
            <a:ext cx="12191999" cy="413657"/>
          </a:xfrm>
          <a:prstGeom prst="rect">
            <a:avLst/>
          </a:prstGeom>
          <a:solidFill>
            <a:srgbClr val="0F1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6A196A-FA01-2EF1-0537-79C56E568E6B}"/>
              </a:ext>
            </a:extLst>
          </p:cNvPr>
          <p:cNvSpPr/>
          <p:nvPr userDrawn="1"/>
        </p:nvSpPr>
        <p:spPr>
          <a:xfrm>
            <a:off x="0" y="0"/>
            <a:ext cx="12191999" cy="751714"/>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7747FEB-AFB1-B8BA-70D6-F917D8992CC4}"/>
              </a:ext>
            </a:extLst>
          </p:cNvPr>
          <p:cNvSpPr/>
          <p:nvPr userDrawn="1"/>
        </p:nvSpPr>
        <p:spPr>
          <a:xfrm>
            <a:off x="0" y="145024"/>
            <a:ext cx="12191999" cy="461665"/>
          </a:xfrm>
          <a:prstGeom prst="rect">
            <a:avLst/>
          </a:prstGeom>
          <a:noFill/>
          <a:ln>
            <a:noFill/>
          </a:ln>
          <a:effectLst/>
        </p:spPr>
        <p:txBody>
          <a:bodyPr wrap="square">
            <a:spAutoFit/>
          </a:bodyPr>
          <a:lstStyle/>
          <a:p>
            <a:pPr algn="ctr"/>
            <a:r>
              <a:rPr lang="en-US" sz="2400" b="1" spc="300" dirty="0">
                <a:solidFill>
                  <a:schemeClr val="bg1"/>
                </a:solidFill>
                <a:latin typeface="+mj-lt"/>
              </a:rPr>
              <a:t>DON CISO’S BLUE CYBER</a:t>
            </a:r>
          </a:p>
        </p:txBody>
      </p:sp>
      <p:sp>
        <p:nvSpPr>
          <p:cNvPr id="2" name="Title Placeholder 1"/>
          <p:cNvSpPr>
            <a:spLocks noGrp="1"/>
          </p:cNvSpPr>
          <p:nvPr>
            <p:ph type="title"/>
          </p:nvPr>
        </p:nvSpPr>
        <p:spPr>
          <a:xfrm>
            <a:off x="0" y="931003"/>
            <a:ext cx="12191999" cy="914400"/>
          </a:xfrm>
          <a:prstGeom prst="rect">
            <a:avLst/>
          </a:prstGeom>
          <a:effectLst/>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1484310" y="1933575"/>
            <a:ext cx="10018713" cy="3857626"/>
          </a:xfrm>
          <a:prstGeom prst="rect">
            <a:avLst/>
          </a:prstGeom>
        </p:spPr>
        <p:txBody>
          <a:bodyPr vert="horz" lIns="0" tIns="0" rIns="0" bIns="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 y="6444343"/>
            <a:ext cx="12192000" cy="413657"/>
          </a:xfrm>
          <a:prstGeom prst="rect">
            <a:avLst/>
          </a:prstGeom>
        </p:spPr>
        <p:txBody>
          <a:bodyPr vert="horz" lIns="0" tIns="0" rIns="0" bIns="0" rtlCol="0" anchor="ctr"/>
          <a:lstStyle>
            <a:lvl1pPr algn="ctr">
              <a:defRPr sz="1000" b="0" i="0">
                <a:solidFill>
                  <a:schemeClr val="bg1"/>
                </a:solidFill>
                <a:effectLst/>
                <a:latin typeface="+mn-lt"/>
              </a:defRPr>
            </a:lvl1pPr>
          </a:lstStyle>
          <a:p>
            <a:r>
              <a:rPr lang="en-US" dirty="0"/>
              <a:t>Unclassified</a:t>
            </a:r>
          </a:p>
        </p:txBody>
      </p:sp>
      <p:pic>
        <p:nvPicPr>
          <p:cNvPr id="4" name="Picture 3" descr="Logo, company name&#10;&#10;Description automatically generated">
            <a:extLst>
              <a:ext uri="{FF2B5EF4-FFF2-40B4-BE49-F238E27FC236}">
                <a16:creationId xmlns:a16="http://schemas.microsoft.com/office/drawing/2014/main" id="{14D2DBE3-126C-F8D0-7CDF-450A445803EE}"/>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1323176" y="63780"/>
            <a:ext cx="644959" cy="618660"/>
          </a:xfrm>
          <a:prstGeom prst="rect">
            <a:avLst/>
          </a:prstGeom>
        </p:spPr>
      </p:pic>
      <p:sp>
        <p:nvSpPr>
          <p:cNvPr id="6" name="Title 1">
            <a:extLst>
              <a:ext uri="{FF2B5EF4-FFF2-40B4-BE49-F238E27FC236}">
                <a16:creationId xmlns:a16="http://schemas.microsoft.com/office/drawing/2014/main" id="{99D40125-AD96-461B-8011-3A7C6E903DA1}"/>
              </a:ext>
            </a:extLst>
          </p:cNvPr>
          <p:cNvSpPr txBox="1">
            <a:spLocks/>
          </p:cNvSpPr>
          <p:nvPr userDrawn="1"/>
        </p:nvSpPr>
        <p:spPr>
          <a:xfrm>
            <a:off x="10616594" y="295640"/>
            <a:ext cx="706582" cy="154940"/>
          </a:xfrm>
          <a:prstGeom prst="rect">
            <a:avLst/>
          </a:prstGeom>
          <a:noFill/>
          <a:effectLst/>
        </p:spPr>
        <p:txBody>
          <a:bodyPr vert="horz" lIns="0" tIns="0" rIns="0" bIns="0" rtlCol="0" anchor="ctr">
            <a:normAutofit/>
          </a:bodyPr>
          <a:lst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 dirty="0">
                <a:solidFill>
                  <a:srgbClr val="0F182D"/>
                </a:solidFill>
              </a:rPr>
              <a:t>POWERED BY</a:t>
            </a:r>
          </a:p>
        </p:txBody>
      </p:sp>
    </p:spTree>
    <p:extLst>
      <p:ext uri="{BB962C8B-B14F-4D97-AF65-F5344CB8AC3E}">
        <p14:creationId xmlns:p14="http://schemas.microsoft.com/office/powerpoint/2010/main" val="336795232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p:hf sldNum="0" hdr="0" dt="0"/>
  <p:txStyles>
    <p:titleStyle>
      <a:lvl1pPr algn="ctr" defTabSz="457200" rtl="0" eaLnBrk="1" latinLnBrk="0" hangingPunct="1">
        <a:spcBef>
          <a:spcPct val="0"/>
        </a:spcBef>
        <a:buNone/>
        <a:defRPr sz="4000" b="1" kern="1200" cap="none">
          <a:ln w="3175" cmpd="sng">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2"/>
        </a:buClr>
        <a:buSzPct val="145000"/>
        <a:buFont typeface="Arial"/>
        <a:buChar char="•"/>
        <a:defRPr sz="2400" b="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bg2"/>
        </a:buClr>
        <a:buSzPct val="145000"/>
        <a:buFont typeface="Wingdings" charset="2"/>
        <a:buChar char="§"/>
        <a:defRPr sz="2000" b="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2"/>
        </a:buClr>
        <a:buSzPct val="145000"/>
        <a:buFont typeface="Wingdings" charset="2"/>
        <a:buChar char="§"/>
        <a:defRPr sz="1800" b="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45000"/>
        <a:buFont typeface="Wingdings" charset="2"/>
        <a:buChar char="§"/>
        <a:defRPr sz="1600" b="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60000"/>
            <a:lumOff val="40000"/>
          </a:schemeClr>
        </a:buClr>
        <a:buSzPct val="145000"/>
        <a:buFont typeface="Wingdings" charset="2"/>
        <a:buChar char="§"/>
        <a:defRPr sz="1400" b="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1BB458-3831-6747-9EFF-1CF09025ABB2}"/>
              </a:ext>
            </a:extLst>
          </p:cNvPr>
          <p:cNvPicPr>
            <a:picLocks noChangeAspect="1"/>
          </p:cNvPicPr>
          <p:nvPr userDrawn="1"/>
        </p:nvPicPr>
        <p:blipFill>
          <a:blip r:embed="rId10"/>
          <a:src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075DA6B9-3DAB-0746-9C33-B3601E770AA8}"/>
              </a:ext>
            </a:extLst>
          </p:cNvPr>
          <p:cNvSpPr>
            <a:spLocks noGrp="1"/>
          </p:cNvSpPr>
          <p:nvPr>
            <p:ph type="title"/>
          </p:nvPr>
        </p:nvSpPr>
        <p:spPr>
          <a:xfrm>
            <a:off x="838200" y="136525"/>
            <a:ext cx="10515600" cy="8591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7F0BC3E-BD2B-B043-8215-E0715686134C}"/>
              </a:ext>
            </a:extLst>
          </p:cNvPr>
          <p:cNvSpPr>
            <a:spLocks noGrp="1"/>
          </p:cNvSpPr>
          <p:nvPr>
            <p:ph type="body" idx="1"/>
          </p:nvPr>
        </p:nvSpPr>
        <p:spPr>
          <a:xfrm>
            <a:off x="838200" y="1290320"/>
            <a:ext cx="10515600" cy="4886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51ACB3B-5702-CA4C-B59A-AF0224FCF19A}"/>
              </a:ext>
            </a:extLst>
          </p:cNvPr>
          <p:cNvSpPr>
            <a:spLocks noGrp="1"/>
          </p:cNvSpPr>
          <p:nvPr>
            <p:ph type="dt" sz="half" idx="2"/>
          </p:nvPr>
        </p:nvSpPr>
        <p:spPr>
          <a:xfrm>
            <a:off x="1940560" y="6356350"/>
            <a:ext cx="27432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r>
              <a:rPr lang="en-US" dirty="0"/>
              <a:t>www.DAU.edu</a:t>
            </a:r>
          </a:p>
        </p:txBody>
      </p:sp>
      <p:sp>
        <p:nvSpPr>
          <p:cNvPr id="9" name="Footer Placeholder 4">
            <a:extLst>
              <a:ext uri="{FF2B5EF4-FFF2-40B4-BE49-F238E27FC236}">
                <a16:creationId xmlns:a16="http://schemas.microsoft.com/office/drawing/2014/main" id="{371038C3-70B7-4E47-BF25-50DD0F3FB84F}"/>
              </a:ext>
            </a:extLst>
          </p:cNvPr>
          <p:cNvSpPr>
            <a:spLocks noGrp="1"/>
          </p:cNvSpPr>
          <p:nvPr>
            <p:ph type="ftr" sz="quarter" idx="3"/>
          </p:nvPr>
        </p:nvSpPr>
        <p:spPr>
          <a:xfrm>
            <a:off x="4805680" y="6356350"/>
            <a:ext cx="41148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sp>
        <p:nvSpPr>
          <p:cNvPr id="11" name="Slide Number Placeholder 5">
            <a:extLst>
              <a:ext uri="{FF2B5EF4-FFF2-40B4-BE49-F238E27FC236}">
                <a16:creationId xmlns:a16="http://schemas.microsoft.com/office/drawing/2014/main" id="{AFE4ED7C-C5B9-F240-996B-8671D4EE966E}"/>
              </a:ext>
            </a:extLst>
          </p:cNvPr>
          <p:cNvSpPr>
            <a:spLocks noGrp="1"/>
          </p:cNvSpPr>
          <p:nvPr>
            <p:ph type="sldNum" sz="quarter" idx="4"/>
          </p:nvPr>
        </p:nvSpPr>
        <p:spPr>
          <a:xfrm>
            <a:off x="172720" y="6356350"/>
            <a:ext cx="164592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6FF59A3E-EC8F-7742-AC39-47B91BD8F890}" type="slidenum">
              <a:rPr lang="en-US" smtClean="0"/>
              <a:pPr/>
              <a:t>‹#›</a:t>
            </a:fld>
            <a:endParaRPr lang="en-US" dirty="0"/>
          </a:p>
        </p:txBody>
      </p:sp>
    </p:spTree>
    <p:extLst>
      <p:ext uri="{BB962C8B-B14F-4D97-AF65-F5344CB8AC3E}">
        <p14:creationId xmlns:p14="http://schemas.microsoft.com/office/powerpoint/2010/main" val="42292613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hdr="0" ftr="0"/>
  <p:txStyles>
    <p:titleStyle>
      <a:lvl1pPr algn="l" defTabSz="914400" rtl="0" eaLnBrk="1" latinLnBrk="0" hangingPunct="1">
        <a:lnSpc>
          <a:spcPct val="90000"/>
        </a:lnSpc>
        <a:spcBef>
          <a:spcPct val="0"/>
        </a:spcBef>
        <a:buNone/>
        <a:defRPr sz="3600" b="1" i="1" kern="1200">
          <a:solidFill>
            <a:srgbClr val="AA1B2D"/>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100000"/>
        </a:lnSpc>
        <a:spcBef>
          <a:spcPts val="1000"/>
        </a:spcBef>
        <a:buClr>
          <a:srgbClr val="AA1B2D"/>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AA1B2D"/>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AA1B2D"/>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AA1B2D"/>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AA1B2D"/>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ags" Target="../tags/tag9.xml"/><Relationship Id="rId5" Type="http://schemas.openxmlformats.org/officeDocument/2006/relationships/image" Target="../media/image62.emf"/><Relationship Id="rId4" Type="http://schemas.openxmlformats.org/officeDocument/2006/relationships/image" Target="../media/image61.emf"/></Relationships>
</file>

<file path=ppt/slides/_rels/slide1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2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ags" Target="../tags/tag11.xml"/><Relationship Id="rId4" Type="http://schemas.openxmlformats.org/officeDocument/2006/relationships/image" Target="../media/image6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8.png"/><Relationship Id="rId2" Type="http://schemas.openxmlformats.org/officeDocument/2006/relationships/slideLayout" Target="../slideLayouts/slideLayout32.xml"/><Relationship Id="rId1" Type="http://schemas.openxmlformats.org/officeDocument/2006/relationships/tags" Target="../tags/tag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2.xml"/><Relationship Id="rId1" Type="http://schemas.openxmlformats.org/officeDocument/2006/relationships/tags" Target="../tags/tag13.xml"/><Relationship Id="rId5" Type="http://schemas.openxmlformats.org/officeDocument/2006/relationships/image" Target="../media/image70.jpg"/><Relationship Id="rId4" Type="http://schemas.openxmlformats.org/officeDocument/2006/relationships/image" Target="../media/image6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ags" Target="../tags/tag17.xml"/><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2.xml"/><Relationship Id="rId1" Type="http://schemas.openxmlformats.org/officeDocument/2006/relationships/tags" Target="../tags/tag18.xml"/><Relationship Id="rId4" Type="http://schemas.openxmlformats.org/officeDocument/2006/relationships/hyperlink" Target="https://www.federalregister.gov/documents/2020/09/29/2020-21123/defense-federal-acquisition-regulation-supplement-assessing-contractor-implementation-o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2.xml"/><Relationship Id="rId1" Type="http://schemas.openxmlformats.org/officeDocument/2006/relationships/tags" Target="../tags/tag22.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26.xml"/><Relationship Id="rId1" Type="http://schemas.openxmlformats.org/officeDocument/2006/relationships/tags" Target="../tags/tag24.xml"/><Relationship Id="rId4" Type="http://schemas.openxmlformats.org/officeDocument/2006/relationships/image" Target="../media/image74.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2.xml"/><Relationship Id="rId1" Type="http://schemas.openxmlformats.org/officeDocument/2006/relationships/tags" Target="../tags/tag25.xml"/><Relationship Id="rId5" Type="http://schemas.openxmlformats.org/officeDocument/2006/relationships/hyperlink" Target="https://nap.nationalacademies.org/catalog/26531/digital-strategy-for-the-department-of-the-air-force-proceedings" TargetMode="External"/><Relationship Id="rId4" Type="http://schemas.openxmlformats.org/officeDocument/2006/relationships/image" Target="../media/image75.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2.xml"/><Relationship Id="rId1" Type="http://schemas.openxmlformats.org/officeDocument/2006/relationships/tags" Target="../tags/tag26.xml"/><Relationship Id="rId5" Type="http://schemas.openxmlformats.org/officeDocument/2006/relationships/image" Target="../media/image77.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2.xml"/><Relationship Id="rId1" Type="http://schemas.openxmlformats.org/officeDocument/2006/relationships/tags" Target="../tags/tag27.xml"/><Relationship Id="rId4" Type="http://schemas.openxmlformats.org/officeDocument/2006/relationships/image" Target="../media/image78.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2.xml"/><Relationship Id="rId1" Type="http://schemas.openxmlformats.org/officeDocument/2006/relationships/tags" Target="../tags/tag28.xml"/><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2.xml"/><Relationship Id="rId1" Type="http://schemas.openxmlformats.org/officeDocument/2006/relationships/tags" Target="../tags/tag29.xml"/><Relationship Id="rId4" Type="http://schemas.openxmlformats.org/officeDocument/2006/relationships/image" Target="../media/image80.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2.xml"/><Relationship Id="rId1" Type="http://schemas.openxmlformats.org/officeDocument/2006/relationships/tags" Target="../tags/tag30.xml"/><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2.xml"/><Relationship Id="rId1" Type="http://schemas.openxmlformats.org/officeDocument/2006/relationships/tags" Target="../tags/tag31.xml"/><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2.xml"/><Relationship Id="rId1" Type="http://schemas.openxmlformats.org/officeDocument/2006/relationships/tags" Target="../tags/tag32.xml"/><Relationship Id="rId4" Type="http://schemas.openxmlformats.org/officeDocument/2006/relationships/image" Target="../media/image83.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2.xml"/><Relationship Id="rId1" Type="http://schemas.openxmlformats.org/officeDocument/2006/relationships/tags" Target="../tags/tag33.xml"/><Relationship Id="rId5" Type="http://schemas.openxmlformats.org/officeDocument/2006/relationships/image" Target="../media/image85.png"/><Relationship Id="rId4" Type="http://schemas.openxmlformats.org/officeDocument/2006/relationships/image" Target="../media/image8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2.xml"/><Relationship Id="rId1" Type="http://schemas.openxmlformats.org/officeDocument/2006/relationships/tags" Target="../tags/tag34.xml"/><Relationship Id="rId5" Type="http://schemas.openxmlformats.org/officeDocument/2006/relationships/image" Target="../media/image87.png"/><Relationship Id="rId4" Type="http://schemas.openxmlformats.org/officeDocument/2006/relationships/image" Target="../media/image8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hyperlink" Target="https://www.safcn.af.mil/CISO/Small-Business-Cybersecurity-Inform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hyperlink" Target="http://www.sbir.gov/events" TargetMode="External"/><Relationship Id="rId4" Type="http://schemas.openxmlformats.org/officeDocument/2006/relationships/hyperlink" Target="mailto:Kelley.Kiernan@us.af.mi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2.xml"/><Relationship Id="rId1" Type="http://schemas.openxmlformats.org/officeDocument/2006/relationships/tags" Target="../tags/tag3.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slideLayout" Target="../slideLayouts/slideLayout2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ags" Target="../tags/tag5.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6.xml"/><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ags" Target="../tags/tag7.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slideLayout" Target="../slideLayouts/slideLayout2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073" r="20081"/>
          <a:stretch/>
        </p:blipFill>
        <p:spPr>
          <a:xfrm>
            <a:off x="0" y="3"/>
            <a:ext cx="12191999" cy="6857999"/>
          </a:xfrm>
          <a:prstGeom prst="rect">
            <a:avLst/>
          </a:prstGeom>
          <a:effectLst/>
        </p:spPr>
      </p:pic>
      <p:sp>
        <p:nvSpPr>
          <p:cNvPr id="9" name="Rectangle 8"/>
          <p:cNvSpPr/>
          <p:nvPr/>
        </p:nvSpPr>
        <p:spPr>
          <a:xfrm>
            <a:off x="5702203" y="1687125"/>
            <a:ext cx="6489797" cy="5132025"/>
          </a:xfrm>
          <a:prstGeom prst="rect">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Franklin Gothic Book" panose="020B0503020102020204"/>
            </a:endParaRPr>
          </a:p>
        </p:txBody>
      </p:sp>
      <p:sp>
        <p:nvSpPr>
          <p:cNvPr id="2" name="Subtitle 1"/>
          <p:cNvSpPr>
            <a:spLocks noGrp="1"/>
          </p:cNvSpPr>
          <p:nvPr>
            <p:ph type="subTitle" idx="1"/>
          </p:nvPr>
        </p:nvSpPr>
        <p:spPr>
          <a:xfrm>
            <a:off x="6437915" y="5147767"/>
            <a:ext cx="4963121" cy="661013"/>
          </a:xfrm>
        </p:spPr>
        <p:txBody>
          <a:bodyPr/>
          <a:lstStyle/>
          <a:p>
            <a:r>
              <a:rPr lang="en-US" sz="1350" b="1" dirty="0">
                <a:solidFill>
                  <a:srgbClr val="0F182D"/>
                </a:solidFill>
              </a:rPr>
              <a:t>21 February 2023</a:t>
            </a:r>
          </a:p>
          <a:p>
            <a:r>
              <a:rPr lang="en-US" sz="1050" dirty="0">
                <a:solidFill>
                  <a:schemeClr val="bg1"/>
                </a:solidFill>
              </a:rPr>
              <a:t>#25 IN THE BLUE CYBER EDUCATION SERIES</a:t>
            </a:r>
          </a:p>
        </p:txBody>
      </p:sp>
      <p:sp>
        <p:nvSpPr>
          <p:cNvPr id="5" name="Rectangle 4"/>
          <p:cNvSpPr/>
          <p:nvPr/>
        </p:nvSpPr>
        <p:spPr>
          <a:xfrm>
            <a:off x="5800479" y="1783901"/>
            <a:ext cx="6486225" cy="2985433"/>
          </a:xfrm>
          <a:prstGeom prst="rect">
            <a:avLst/>
          </a:prstGeom>
        </p:spPr>
        <p:txBody>
          <a:bodyPr wrap="square" anchor="ctr">
            <a:spAutoFit/>
          </a:bodyPr>
          <a:lstStyle/>
          <a:p>
            <a:pPr algn="ctr" defTabSz="342900"/>
            <a:r>
              <a:rPr lang="en-US" sz="5400" b="1" dirty="0">
                <a:solidFill>
                  <a:srgbClr val="0F182D"/>
                </a:solidFill>
                <a:latin typeface="Franklin Gothic Medium" panose="020B0603020102020204"/>
              </a:rPr>
              <a:t>Cost-Effective Cybersecurity</a:t>
            </a:r>
            <a:endParaRPr lang="en-US" sz="3600" b="1" dirty="0">
              <a:solidFill>
                <a:srgbClr val="0F182D"/>
              </a:solidFill>
              <a:latin typeface="Franklin Gothic Medium" panose="020B0603020102020204"/>
            </a:endParaRPr>
          </a:p>
          <a:p>
            <a:pPr algn="ctr" defTabSz="342900"/>
            <a:endParaRPr lang="en-US" sz="3600" b="1" dirty="0">
              <a:solidFill>
                <a:srgbClr val="0F182D"/>
              </a:solidFill>
              <a:latin typeface="Franklin Gothic Medium" panose="020B0603020102020204"/>
            </a:endParaRPr>
          </a:p>
          <a:p>
            <a:pPr algn="ctr" defTabSz="342900"/>
            <a:r>
              <a:rPr lang="en-US" sz="2800" b="1" dirty="0">
                <a:solidFill>
                  <a:srgbClr val="0F182D"/>
                </a:solidFill>
                <a:latin typeface="Franklin Gothic Medium" panose="020B0603020102020204"/>
              </a:rPr>
              <a:t>Presented by Dr. Paul Shaw</a:t>
            </a:r>
          </a:p>
          <a:p>
            <a:pPr algn="ctr" defTabSz="342900"/>
            <a:r>
              <a:rPr lang="en-US" sz="1600" b="1" dirty="0">
                <a:solidFill>
                  <a:srgbClr val="0F182D"/>
                </a:solidFill>
                <a:latin typeface="Franklin Gothic Medium" panose="020B0603020102020204"/>
              </a:rPr>
              <a:t>Defense Acquisition University Professor</a:t>
            </a:r>
          </a:p>
        </p:txBody>
      </p:sp>
      <p:sp>
        <p:nvSpPr>
          <p:cNvPr id="4" name="Rectangle 3"/>
          <p:cNvSpPr/>
          <p:nvPr/>
        </p:nvSpPr>
        <p:spPr>
          <a:xfrm>
            <a:off x="5704878" y="1379726"/>
            <a:ext cx="6487122" cy="369332"/>
          </a:xfrm>
          <a:prstGeom prst="rect">
            <a:avLst/>
          </a:prstGeom>
          <a:noFill/>
          <a:ln>
            <a:noFill/>
          </a:ln>
          <a:effectLst/>
        </p:spPr>
        <p:txBody>
          <a:bodyPr wrap="square">
            <a:spAutoFit/>
          </a:bodyPr>
          <a:lstStyle/>
          <a:p>
            <a:pPr algn="ctr" defTabSz="342900"/>
            <a:r>
              <a:rPr lang="en-US" b="1" spc="30" dirty="0">
                <a:solidFill>
                  <a:srgbClr val="FFFFFF"/>
                </a:solidFill>
                <a:latin typeface="Franklin Gothic Medium" panose="020B0603020102020204"/>
              </a:rPr>
              <a:t>AN OFFERING IN THE BLUE CYBER SERIES</a:t>
            </a:r>
          </a:p>
        </p:txBody>
      </p:sp>
      <p:cxnSp>
        <p:nvCxnSpPr>
          <p:cNvPr id="8" name="Straight Connector 7">
            <a:extLst>
              <a:ext uri="{FF2B5EF4-FFF2-40B4-BE49-F238E27FC236}">
                <a16:creationId xmlns:a16="http://schemas.microsoft.com/office/drawing/2014/main" id="{FC17D5ED-731B-0F58-C5B4-511CFEE69FE7}"/>
              </a:ext>
            </a:extLst>
          </p:cNvPr>
          <p:cNvCxnSpPr>
            <a:cxnSpLocks/>
          </p:cNvCxnSpPr>
          <p:nvPr/>
        </p:nvCxnSpPr>
        <p:spPr>
          <a:xfrm>
            <a:off x="7547370" y="5398774"/>
            <a:ext cx="274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Logo&#10;&#10;Description automatically generated">
            <a:extLst>
              <a:ext uri="{FF2B5EF4-FFF2-40B4-BE49-F238E27FC236}">
                <a16:creationId xmlns:a16="http://schemas.microsoft.com/office/drawing/2014/main" id="{09C9CE1B-6FA4-D735-AE90-11995D608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0129" y="5077708"/>
            <a:ext cx="622899" cy="622899"/>
          </a:xfrm>
          <a:prstGeom prst="rect">
            <a:avLst/>
          </a:prstGeom>
        </p:spPr>
      </p:pic>
      <p:pic>
        <p:nvPicPr>
          <p:cNvPr id="33" name="Picture 32" descr="Logo, company name&#10;&#10;Description automatically generated">
            <a:extLst>
              <a:ext uri="{FF2B5EF4-FFF2-40B4-BE49-F238E27FC236}">
                <a16:creationId xmlns:a16="http://schemas.microsoft.com/office/drawing/2014/main" id="{CAC1CB26-B9B3-1955-DB7A-8F75AB3808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2823" y="5069280"/>
            <a:ext cx="682632" cy="654797"/>
          </a:xfrm>
          <a:prstGeom prst="rect">
            <a:avLst/>
          </a:prstGeom>
        </p:spPr>
      </p:pic>
      <p:sp>
        <p:nvSpPr>
          <p:cNvPr id="7" name="Rectangle 6">
            <a:extLst>
              <a:ext uri="{FF2B5EF4-FFF2-40B4-BE49-F238E27FC236}">
                <a16:creationId xmlns:a16="http://schemas.microsoft.com/office/drawing/2014/main" id="{1384A667-39F2-A6BA-3241-154D188D2CE1}"/>
              </a:ext>
            </a:extLst>
          </p:cNvPr>
          <p:cNvSpPr/>
          <p:nvPr/>
        </p:nvSpPr>
        <p:spPr>
          <a:xfrm>
            <a:off x="5702199" y="3"/>
            <a:ext cx="6489799" cy="1379725"/>
          </a:xfrm>
          <a:prstGeom prst="rect">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Franklin Gothic Book" panose="020B0503020102020204"/>
            </a:endParaRPr>
          </a:p>
        </p:txBody>
      </p:sp>
      <p:sp>
        <p:nvSpPr>
          <p:cNvPr id="10" name="Triangle 9">
            <a:extLst>
              <a:ext uri="{FF2B5EF4-FFF2-40B4-BE49-F238E27FC236}">
                <a16:creationId xmlns:a16="http://schemas.microsoft.com/office/drawing/2014/main" id="{E4FA8215-E0FB-EC60-65B1-4A3218E8207C}"/>
              </a:ext>
            </a:extLst>
          </p:cNvPr>
          <p:cNvSpPr/>
          <p:nvPr/>
        </p:nvSpPr>
        <p:spPr>
          <a:xfrm rot="5400000">
            <a:off x="5705059" y="1454577"/>
            <a:ext cx="190841" cy="196553"/>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latin typeface="Franklin Gothic Book" panose="020B0503020102020204"/>
            </a:endParaRPr>
          </a:p>
        </p:txBody>
      </p:sp>
      <p:sp>
        <p:nvSpPr>
          <p:cNvPr id="3" name="Footer Placeholder 2">
            <a:extLst>
              <a:ext uri="{FF2B5EF4-FFF2-40B4-BE49-F238E27FC236}">
                <a16:creationId xmlns:a16="http://schemas.microsoft.com/office/drawing/2014/main" id="{EF8BA8A2-6AFF-7794-ED1A-BF5E899A323B}"/>
              </a:ext>
            </a:extLst>
          </p:cNvPr>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289713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45" y="-5093"/>
            <a:ext cx="9052560" cy="905256"/>
          </a:xfrm>
        </p:spPr>
        <p:txBody>
          <a:bodyPr anchor="ctr"/>
          <a:lstStyle/>
          <a:p>
            <a:r>
              <a:rPr lang="en-US" sz="3600" dirty="0"/>
              <a:t>Your Environment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4"/>
          <a:stretch>
            <a:fillRect/>
          </a:stretch>
        </p:blipFill>
        <p:spPr>
          <a:xfrm>
            <a:off x="272513" y="1331088"/>
            <a:ext cx="3240911" cy="4195823"/>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4810844" y="924938"/>
            <a:ext cx="6730916" cy="5008122"/>
          </a:xfrm>
          <a:prstGeom prst="rect">
            <a:avLst/>
          </a:prstGeom>
        </p:spPr>
      </p:pic>
      <p:sp>
        <p:nvSpPr>
          <p:cNvPr id="9" name="TextBox 8"/>
          <p:cNvSpPr txBox="1"/>
          <p:nvPr/>
        </p:nvSpPr>
        <p:spPr>
          <a:xfrm>
            <a:off x="10619874" y="5526911"/>
            <a:ext cx="9218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 4)</a:t>
            </a:r>
          </a:p>
        </p:txBody>
      </p:sp>
      <p:sp>
        <p:nvSpPr>
          <p:cNvPr id="3" name="TextBox 2"/>
          <p:cNvSpPr txBox="1"/>
          <p:nvPr/>
        </p:nvSpPr>
        <p:spPr>
          <a:xfrm>
            <a:off x="272513" y="5711577"/>
            <a:ext cx="43235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https://www.sans.org/white-papers/39105/</a:t>
            </a:r>
          </a:p>
        </p:txBody>
      </p:sp>
    </p:spTree>
    <p:custDataLst>
      <p:tags r:id="rId1"/>
    </p:custDataLst>
    <p:extLst>
      <p:ext uri="{BB962C8B-B14F-4D97-AF65-F5344CB8AC3E}">
        <p14:creationId xmlns:p14="http://schemas.microsoft.com/office/powerpoint/2010/main" val="412361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374" y="0"/>
            <a:ext cx="5823840" cy="906585"/>
          </a:xfrm>
        </p:spPr>
        <p:txBody>
          <a:bodyPr>
            <a:normAutofit/>
          </a:bodyPr>
          <a:lstStyle/>
          <a:p>
            <a:r>
              <a:rPr lang="en-US" dirty="0"/>
              <a:t>Implementing Cybersecurity</a:t>
            </a:r>
            <a:endParaRPr lang="en-US" b="1" dirty="0"/>
          </a:p>
        </p:txBody>
      </p:sp>
      <p:sp>
        <p:nvSpPr>
          <p:cNvPr id="6" name="TextBox 5"/>
          <p:cNvSpPr txBox="1"/>
          <p:nvPr/>
        </p:nvSpPr>
        <p:spPr>
          <a:xfrm>
            <a:off x="9615053" y="5504875"/>
            <a:ext cx="792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39)</a:t>
            </a:r>
          </a:p>
        </p:txBody>
      </p:sp>
      <p:sp>
        <p:nvSpPr>
          <p:cNvPr id="7" name="TextBox 6"/>
          <p:cNvSpPr txBox="1"/>
          <p:nvPr/>
        </p:nvSpPr>
        <p:spPr>
          <a:xfrm>
            <a:off x="135913" y="5837141"/>
            <a:ext cx="83276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https://sera-brynn.com/wp-content/uploads/2019/05/Reality_Check_DFARS_2019.pdf</a:t>
            </a:r>
          </a:p>
        </p:txBody>
      </p:sp>
      <p:pic>
        <p:nvPicPr>
          <p:cNvPr id="3" name="Picture 2"/>
          <p:cNvPicPr>
            <a:picLocks noChangeAspect="1"/>
          </p:cNvPicPr>
          <p:nvPr/>
        </p:nvPicPr>
        <p:blipFill>
          <a:blip r:embed="rId3"/>
          <a:stretch>
            <a:fillRect/>
          </a:stretch>
        </p:blipFill>
        <p:spPr>
          <a:xfrm>
            <a:off x="135913" y="1042834"/>
            <a:ext cx="3392378" cy="4772854"/>
          </a:xfrm>
          <a:prstGeom prst="rect">
            <a:avLst/>
          </a:prstGeom>
        </p:spPr>
      </p:pic>
      <p:sp>
        <p:nvSpPr>
          <p:cNvPr id="8" name="TextBox 7"/>
          <p:cNvSpPr txBox="1"/>
          <p:nvPr/>
        </p:nvSpPr>
        <p:spPr>
          <a:xfrm>
            <a:off x="3722255" y="1053189"/>
            <a:ext cx="8312727"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“As a certified auditor, Sera-Brynn has an inside look at how defense contractors are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really doing when it comes to implementing cybersecurity acquisition clauses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(p. 2)</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Key Findings: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“Of the companies assessed: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Zero companies were 100% compliant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On average companies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implemented only 39% of the controls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61% of the controls were either not implemented or only partially implemented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Large companies, on average, successfully implemented nearly 60% of the controls.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Small to mid-sized companies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average, successfully implemented 34% of the controls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Over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80% of companies assessed failed to implement 16 specific controls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(p. 2 – 3)”</a:t>
            </a:r>
          </a:p>
        </p:txBody>
      </p:sp>
    </p:spTree>
    <p:custDataLst>
      <p:tags r:id="rId1"/>
    </p:custDataLst>
    <p:extLst>
      <p:ext uri="{BB962C8B-B14F-4D97-AF65-F5344CB8AC3E}">
        <p14:creationId xmlns:p14="http://schemas.microsoft.com/office/powerpoint/2010/main" val="47581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704" y="0"/>
            <a:ext cx="10680192" cy="898769"/>
          </a:xfrm>
        </p:spPr>
        <p:txBody>
          <a:bodyPr anchor="ctr"/>
          <a:lstStyle/>
          <a:p>
            <a:pPr fontAlgn="base"/>
            <a:r>
              <a:rPr lang="en-US" sz="3600" dirty="0"/>
              <a:t>Poor Systems Engineering</a:t>
            </a:r>
          </a:p>
        </p:txBody>
      </p:sp>
      <p:sp>
        <p:nvSpPr>
          <p:cNvPr id="4" name="TextBox 3"/>
          <p:cNvSpPr txBox="1"/>
          <p:nvPr/>
        </p:nvSpPr>
        <p:spPr>
          <a:xfrm>
            <a:off x="4794439" y="973756"/>
            <a:ext cx="6400800" cy="4745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0" i="0" u="sng" strike="noStrike" kern="1200" cap="none" spc="0" normalizeH="0" baseline="0" noProof="0" dirty="0">
                <a:ln>
                  <a:noFill/>
                </a:ln>
                <a:solidFill>
                  <a:prstClr val="black"/>
                </a:solidFill>
                <a:effectLst/>
                <a:uLnTx/>
                <a:uFillTx/>
                <a:latin typeface="Calibri" panose="020F0502020204030204"/>
                <a:ea typeface="+mn-ea"/>
                <a:cs typeface="+mn-cs"/>
              </a:rPr>
              <a:t>“Poor system security engineering is very difficult to mitigate by overlaying security controls</a:t>
            </a:r>
            <a:r>
              <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rPr>
              <a:t>, whereas </a:t>
            </a:r>
            <a:r>
              <a:rPr kumimoji="0" lang="en-US" sz="2160" b="0" i="0" u="sng" strike="noStrike" kern="1200" cap="none" spc="0" normalizeH="0" baseline="0" noProof="0" dirty="0">
                <a:ln>
                  <a:noFill/>
                </a:ln>
                <a:solidFill>
                  <a:prstClr val="black"/>
                </a:solidFill>
                <a:effectLst/>
                <a:uLnTx/>
                <a:uFillTx/>
                <a:latin typeface="Calibri" panose="020F0502020204030204"/>
                <a:ea typeface="+mn-ea"/>
                <a:cs typeface="+mn-cs"/>
              </a:rPr>
              <a:t>security controls overlaid on a sound, secure design can be quite effective</a:t>
            </a:r>
            <a:r>
              <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rPr>
              <a:t>. For systems that are fielded and no longer in production, </a:t>
            </a:r>
            <a:r>
              <a:rPr kumimoji="0" lang="en-US" sz="2160" b="0" i="0" u="sng" strike="noStrike" kern="1200" cap="none" spc="0" normalizeH="0" baseline="0" noProof="0" dirty="0">
                <a:ln>
                  <a:noFill/>
                </a:ln>
                <a:solidFill>
                  <a:prstClr val="black"/>
                </a:solidFill>
                <a:effectLst/>
                <a:uLnTx/>
                <a:uFillTx/>
                <a:latin typeface="Calibri" panose="020F0502020204030204"/>
                <a:ea typeface="+mn-ea"/>
                <a:cs typeface="+mn-cs"/>
              </a:rPr>
              <a:t>design changes to improve cybersecurity generally necessitate a modification program and can be cost-prohibitive</a:t>
            </a:r>
            <a:r>
              <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rPr>
              <a:t>. Most Air Force systems reside in this “legacy” phase. It is especially important in this phase that a </a:t>
            </a:r>
            <a:r>
              <a:rPr kumimoji="0" lang="en-US" sz="2160" b="0" i="0" u="sng" strike="noStrike" kern="1200" cap="none" spc="0" normalizeH="0" baseline="0" noProof="0" dirty="0">
                <a:ln>
                  <a:noFill/>
                </a:ln>
                <a:solidFill>
                  <a:prstClr val="black"/>
                </a:solidFill>
                <a:effectLst/>
                <a:uLnTx/>
                <a:uFillTx/>
                <a:latin typeface="Calibri" panose="020F0502020204030204"/>
                <a:ea typeface="+mn-ea"/>
                <a:cs typeface="+mn-cs"/>
              </a:rPr>
              <a:t>mission assurance perspective be adopted that examines the full spectrum of options for cybersecurity</a:t>
            </a:r>
            <a:r>
              <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rPr>
              <a:t>, including after-design protective measures, changes in operational procedures, and modifications, if necessary and affordable.” (Rand, p. 8)</a:t>
            </a:r>
          </a:p>
        </p:txBody>
      </p:sp>
      <p:pic>
        <p:nvPicPr>
          <p:cNvPr id="5" name="Picture 4"/>
          <p:cNvPicPr>
            <a:picLocks noChangeAspect="1"/>
          </p:cNvPicPr>
          <p:nvPr/>
        </p:nvPicPr>
        <p:blipFill>
          <a:blip r:embed="rId4"/>
          <a:stretch>
            <a:fillRect/>
          </a:stretch>
        </p:blipFill>
        <p:spPr>
          <a:xfrm>
            <a:off x="455597" y="973756"/>
            <a:ext cx="3682175" cy="4745915"/>
          </a:xfrm>
          <a:prstGeom prst="rect">
            <a:avLst/>
          </a:prstGeom>
          <a:ln>
            <a:solidFill>
              <a:schemeClr val="tx1"/>
            </a:solidFill>
          </a:ln>
        </p:spPr>
      </p:pic>
      <p:sp>
        <p:nvSpPr>
          <p:cNvPr id="3" name="TextBox 2"/>
          <p:cNvSpPr txBox="1"/>
          <p:nvPr/>
        </p:nvSpPr>
        <p:spPr>
          <a:xfrm>
            <a:off x="377307" y="5719671"/>
            <a:ext cx="57873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https://www.rand.org/pubs/research_reports/RR1007.html</a:t>
            </a:r>
          </a:p>
        </p:txBody>
      </p:sp>
    </p:spTree>
    <p:custDataLst>
      <p:tags r:id="rId1"/>
    </p:custDataLst>
    <p:extLst>
      <p:ext uri="{BB962C8B-B14F-4D97-AF65-F5344CB8AC3E}">
        <p14:creationId xmlns:p14="http://schemas.microsoft.com/office/powerpoint/2010/main" val="331833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70" y="14046"/>
            <a:ext cx="9620423" cy="872140"/>
          </a:xfrm>
        </p:spPr>
        <p:txBody>
          <a:bodyPr anchor="ctr"/>
          <a:lstStyle/>
          <a:p>
            <a:pPr fontAlgn="base"/>
            <a:r>
              <a:rPr lang="en-US" sz="3600" dirty="0"/>
              <a:t>Cybersecurity Poverty Line</a:t>
            </a:r>
          </a:p>
        </p:txBody>
      </p:sp>
      <p:pic>
        <p:nvPicPr>
          <p:cNvPr id="39" name="Picture 38"/>
          <p:cNvPicPr>
            <a:picLocks noChangeAspect="1"/>
          </p:cNvPicPr>
          <p:nvPr/>
        </p:nvPicPr>
        <p:blipFill>
          <a:blip r:embed="rId4"/>
          <a:stretch>
            <a:fillRect/>
          </a:stretch>
        </p:blipFill>
        <p:spPr>
          <a:xfrm>
            <a:off x="416718" y="1257762"/>
            <a:ext cx="3172040" cy="4074181"/>
          </a:xfrm>
          <a:prstGeom prst="rect">
            <a:avLst/>
          </a:prstGeom>
          <a:ln>
            <a:solidFill>
              <a:schemeClr val="tx1"/>
            </a:solidFill>
          </a:ln>
        </p:spPr>
      </p:pic>
      <p:pic>
        <p:nvPicPr>
          <p:cNvPr id="40" name="Picture 39"/>
          <p:cNvPicPr>
            <a:picLocks noChangeAspect="1"/>
          </p:cNvPicPr>
          <p:nvPr/>
        </p:nvPicPr>
        <p:blipFill>
          <a:blip r:embed="rId5"/>
          <a:stretch>
            <a:fillRect/>
          </a:stretch>
        </p:blipFill>
        <p:spPr>
          <a:xfrm>
            <a:off x="380130" y="4084688"/>
            <a:ext cx="3248807" cy="1929506"/>
          </a:xfrm>
          <a:prstGeom prst="rect">
            <a:avLst/>
          </a:prstGeom>
        </p:spPr>
      </p:pic>
      <p:pic>
        <p:nvPicPr>
          <p:cNvPr id="41" name="Picture 40"/>
          <p:cNvPicPr>
            <a:picLocks noChangeAspect="1"/>
          </p:cNvPicPr>
          <p:nvPr/>
        </p:nvPicPr>
        <p:blipFill>
          <a:blip r:embed="rId6"/>
          <a:stretch>
            <a:fillRect/>
          </a:stretch>
        </p:blipFill>
        <p:spPr>
          <a:xfrm>
            <a:off x="6165813" y="316346"/>
            <a:ext cx="2750638" cy="5823158"/>
          </a:xfrm>
          <a:prstGeom prst="rect">
            <a:avLst/>
          </a:prstGeom>
        </p:spPr>
      </p:pic>
      <p:cxnSp>
        <p:nvCxnSpPr>
          <p:cNvPr id="43" name="Straight Arrow Connector 42"/>
          <p:cNvCxnSpPr>
            <a:endCxn id="46" idx="1"/>
          </p:cNvCxnSpPr>
          <p:nvPr/>
        </p:nvCxnSpPr>
        <p:spPr>
          <a:xfrm flipV="1">
            <a:off x="8590089" y="1073260"/>
            <a:ext cx="618488" cy="11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208578" y="814728"/>
            <a:ext cx="2423353" cy="4985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Vulnerable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opportunistic attacker</a:t>
            </a:r>
          </a:p>
        </p:txBody>
      </p:sp>
      <p:cxnSp>
        <p:nvCxnSpPr>
          <p:cNvPr id="47" name="Straight Arrow Connector 46"/>
          <p:cNvCxnSpPr/>
          <p:nvPr/>
        </p:nvCxnSpPr>
        <p:spPr>
          <a:xfrm flipV="1">
            <a:off x="8590087" y="2261643"/>
            <a:ext cx="667013" cy="11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257100" y="2025909"/>
            <a:ext cx="1454950" cy="4985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Postpones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updates</a:t>
            </a:r>
          </a:p>
        </p:txBody>
      </p:sp>
      <p:cxnSp>
        <p:nvCxnSpPr>
          <p:cNvPr id="49" name="Straight Arrow Connector 48"/>
          <p:cNvCxnSpPr>
            <a:endCxn id="50" idx="1"/>
          </p:cNvCxnSpPr>
          <p:nvPr/>
        </p:nvCxnSpPr>
        <p:spPr>
          <a:xfrm>
            <a:off x="8696450" y="2789553"/>
            <a:ext cx="5805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277032" y="2531021"/>
            <a:ext cx="2014078" cy="4985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Lacks expertise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maintain security controls</a:t>
            </a:r>
          </a:p>
        </p:txBody>
      </p:sp>
      <p:cxnSp>
        <p:nvCxnSpPr>
          <p:cNvPr id="54" name="Straight Arrow Connector 53"/>
          <p:cNvCxnSpPr/>
          <p:nvPr/>
        </p:nvCxnSpPr>
        <p:spPr>
          <a:xfrm>
            <a:off x="8959243" y="3384059"/>
            <a:ext cx="297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296402" y="3130500"/>
            <a:ext cx="2324099" cy="4985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Dependent upon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1320" b="1"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 parties for security</a:t>
            </a:r>
          </a:p>
        </p:txBody>
      </p:sp>
      <p:cxnSp>
        <p:nvCxnSpPr>
          <p:cNvPr id="58" name="Straight Arrow Connector 57"/>
          <p:cNvCxnSpPr/>
          <p:nvPr/>
        </p:nvCxnSpPr>
        <p:spPr>
          <a:xfrm>
            <a:off x="8887267" y="3960993"/>
            <a:ext cx="4091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250682" y="3753621"/>
            <a:ext cx="2324099" cy="4985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Relinquishes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decisions to third parties</a:t>
            </a:r>
          </a:p>
        </p:txBody>
      </p:sp>
      <p:cxnSp>
        <p:nvCxnSpPr>
          <p:cNvPr id="60" name="Straight Arrow Connector 59"/>
          <p:cNvCxnSpPr/>
          <p:nvPr/>
        </p:nvCxnSpPr>
        <p:spPr>
          <a:xfrm>
            <a:off x="8841547" y="4590477"/>
            <a:ext cx="4091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250682" y="4401823"/>
            <a:ext cx="2324099" cy="2954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Lacks segmentation of duties</a:t>
            </a:r>
          </a:p>
        </p:txBody>
      </p:sp>
      <p:cxnSp>
        <p:nvCxnSpPr>
          <p:cNvPr id="62" name="Straight Arrow Connector 61"/>
          <p:cNvCxnSpPr/>
          <p:nvPr/>
        </p:nvCxnSpPr>
        <p:spPr>
          <a:xfrm>
            <a:off x="8868784" y="5067944"/>
            <a:ext cx="4091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9250682" y="4851135"/>
            <a:ext cx="2324099" cy="4985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Uses cheapest SW,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regardless of security</a:t>
            </a:r>
          </a:p>
        </p:txBody>
      </p:sp>
      <p:cxnSp>
        <p:nvCxnSpPr>
          <p:cNvPr id="65" name="Straight Arrow Connector 64"/>
          <p:cNvCxnSpPr>
            <a:endCxn id="66" idx="1"/>
          </p:cNvCxnSpPr>
          <p:nvPr/>
        </p:nvCxnSpPr>
        <p:spPr>
          <a:xfrm>
            <a:off x="8761539" y="5733390"/>
            <a:ext cx="52846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290003" y="5474857"/>
            <a:ext cx="2324099" cy="4985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Allows back doors to easy administrator tasks</a:t>
            </a:r>
          </a:p>
        </p:txBody>
      </p:sp>
      <p:sp>
        <p:nvSpPr>
          <p:cNvPr id="67" name="TextBox 66"/>
          <p:cNvSpPr txBox="1"/>
          <p:nvPr/>
        </p:nvSpPr>
        <p:spPr>
          <a:xfrm>
            <a:off x="3874177" y="2303658"/>
            <a:ext cx="1990288" cy="2419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a:ln>
                  <a:noFill/>
                </a:ln>
                <a:solidFill>
                  <a:prstClr val="black"/>
                </a:solidFill>
                <a:effectLst/>
                <a:uLnTx/>
                <a:uFillTx/>
                <a:latin typeface="Calibri" panose="020F0502020204030204"/>
                <a:ea typeface="+mn-ea"/>
                <a:cs typeface="+mn-cs"/>
              </a:rPr>
              <a:t>- Africa &gt;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a:ln>
                  <a:noFill/>
                </a:ln>
                <a:solidFill>
                  <a:prstClr val="black"/>
                </a:solidFill>
                <a:effectLst/>
                <a:uLnTx/>
                <a:uFillTx/>
                <a:latin typeface="Calibri" panose="020F0502020204030204"/>
                <a:ea typeface="+mn-ea"/>
                <a:cs typeface="+mn-cs"/>
              </a:rPr>
              <a:t>below poverty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a:ln>
                  <a:noFill/>
                </a:ln>
                <a:solidFill>
                  <a:prstClr val="black"/>
                </a:solidFill>
                <a:effectLst/>
                <a:uLnTx/>
                <a:uFillTx/>
                <a:latin typeface="Calibri" panose="020F0502020204030204"/>
                <a:ea typeface="+mn-ea"/>
                <a:cs typeface="+mn-cs"/>
              </a:rPr>
              <a:t>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a:ln>
                  <a:noFill/>
                </a:ln>
                <a:solidFill>
                  <a:prstClr val="black"/>
                </a:solidFill>
                <a:effectLst/>
                <a:uLnTx/>
                <a:uFillTx/>
                <a:latin typeface="Calibri" panose="020F0502020204030204"/>
                <a:ea typeface="+mn-ea"/>
                <a:cs typeface="+mn-cs"/>
              </a:rPr>
              <a:t>- Would you be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a:ln>
                  <a:noFill/>
                </a:ln>
                <a:solidFill>
                  <a:prstClr val="black"/>
                </a:solidFill>
                <a:effectLst/>
                <a:uLnTx/>
                <a:uFillTx/>
                <a:latin typeface="Calibri" panose="020F0502020204030204"/>
                <a:ea typeface="+mn-ea"/>
                <a:cs typeface="+mn-cs"/>
              </a:rPr>
              <a:t>below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a:ln>
                  <a:noFill/>
                </a:ln>
                <a:solidFill>
                  <a:prstClr val="black"/>
                </a:solidFill>
                <a:effectLst/>
                <a:uLnTx/>
                <a:uFillTx/>
                <a:latin typeface="Calibri" panose="020F0502020204030204"/>
                <a:ea typeface="+mn-ea"/>
                <a:cs typeface="+mn-cs"/>
              </a:rPr>
              <a:t>cybersecurity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a:ln>
                  <a:noFill/>
                </a:ln>
                <a:solidFill>
                  <a:prstClr val="black"/>
                </a:solidFill>
                <a:effectLst/>
                <a:uLnTx/>
                <a:uFillTx/>
                <a:latin typeface="Calibri" panose="020F0502020204030204"/>
                <a:ea typeface="+mn-ea"/>
                <a:cs typeface="+mn-cs"/>
              </a:rPr>
              <a:t>poverty line?</a:t>
            </a:r>
          </a:p>
        </p:txBody>
      </p:sp>
      <p:cxnSp>
        <p:nvCxnSpPr>
          <p:cNvPr id="68" name="Straight Arrow Connector 67"/>
          <p:cNvCxnSpPr>
            <a:endCxn id="69" idx="1"/>
          </p:cNvCxnSpPr>
          <p:nvPr/>
        </p:nvCxnSpPr>
        <p:spPr>
          <a:xfrm flipV="1">
            <a:off x="8803644" y="1714374"/>
            <a:ext cx="412748" cy="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9216392" y="1543369"/>
            <a:ext cx="2423353" cy="2954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Reactive response to attacks</a:t>
            </a:r>
          </a:p>
        </p:txBody>
      </p:sp>
      <p:sp>
        <p:nvSpPr>
          <p:cNvPr id="73" name="TextBox 72"/>
          <p:cNvSpPr txBox="1"/>
          <p:nvPr/>
        </p:nvSpPr>
        <p:spPr>
          <a:xfrm>
            <a:off x="3349750" y="6218991"/>
            <a:ext cx="478016" cy="2585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a:ea typeface="+mn-ea"/>
                <a:cs typeface="+mn-cs"/>
              </a:rPr>
              <a:t>(p. 9)</a:t>
            </a:r>
          </a:p>
        </p:txBody>
      </p:sp>
      <p:sp>
        <p:nvSpPr>
          <p:cNvPr id="74" name="TextBox 73"/>
          <p:cNvSpPr txBox="1"/>
          <p:nvPr/>
        </p:nvSpPr>
        <p:spPr>
          <a:xfrm>
            <a:off x="8265006" y="5913010"/>
            <a:ext cx="548548" cy="2585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prstClr val="white"/>
                </a:solidFill>
                <a:effectLst/>
                <a:uLnTx/>
                <a:uFillTx/>
                <a:latin typeface="Calibri" panose="020F0502020204030204"/>
                <a:ea typeface="+mn-ea"/>
                <a:cs typeface="+mn-cs"/>
              </a:rPr>
              <a:t>(p. 10)</a:t>
            </a:r>
          </a:p>
        </p:txBody>
      </p:sp>
      <p:pic>
        <p:nvPicPr>
          <p:cNvPr id="94" name="Picture 93"/>
          <p:cNvPicPr>
            <a:picLocks noChangeAspect="1"/>
          </p:cNvPicPr>
          <p:nvPr/>
        </p:nvPicPr>
        <p:blipFill>
          <a:blip r:embed="rId7"/>
          <a:stretch>
            <a:fillRect/>
          </a:stretch>
        </p:blipFill>
        <p:spPr>
          <a:xfrm>
            <a:off x="3710334" y="1227952"/>
            <a:ext cx="2222646" cy="693022"/>
          </a:xfrm>
          <a:prstGeom prst="rect">
            <a:avLst/>
          </a:prstGeom>
        </p:spPr>
      </p:pic>
      <p:sp>
        <p:nvSpPr>
          <p:cNvPr id="95" name="TextBox 94"/>
          <p:cNvSpPr txBox="1"/>
          <p:nvPr/>
        </p:nvSpPr>
        <p:spPr>
          <a:xfrm>
            <a:off x="5164557" y="1745124"/>
            <a:ext cx="548548" cy="2585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prstClr val="black"/>
                </a:solidFill>
                <a:effectLst/>
                <a:uLnTx/>
                <a:uFillTx/>
                <a:latin typeface="Calibri" panose="020F0502020204030204"/>
                <a:ea typeface="+mn-ea"/>
                <a:cs typeface="+mn-cs"/>
              </a:rPr>
              <a:t>(p. 11)</a:t>
            </a:r>
          </a:p>
        </p:txBody>
      </p:sp>
    </p:spTree>
    <p:custDataLst>
      <p:tags r:id="rId1"/>
    </p:custDataLst>
    <p:extLst>
      <p:ext uri="{BB962C8B-B14F-4D97-AF65-F5344CB8AC3E}">
        <p14:creationId xmlns:p14="http://schemas.microsoft.com/office/powerpoint/2010/main" val="344753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33" y="-2"/>
            <a:ext cx="8805672" cy="887756"/>
          </a:xfrm>
        </p:spPr>
        <p:txBody>
          <a:bodyPr anchor="ctr"/>
          <a:lstStyle/>
          <a:p>
            <a:r>
              <a:rPr lang="en-US" sz="3600" dirty="0"/>
              <a:t>NIST 800-171 &amp; NIST 800-171A</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6502406" y="5472579"/>
            <a:ext cx="40821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https://nvlpubs.nist.gov/nistpubs/SpecialPublications/NIST.SP.800-171A.pdf</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5708" y="935441"/>
            <a:ext cx="3467100" cy="4416425"/>
          </a:xfrm>
          <a:prstGeom prst="rect">
            <a:avLst/>
          </a:prstGeom>
          <a:ln>
            <a:solidFill>
              <a:schemeClr val="tx1"/>
            </a:solidFill>
          </a:ln>
        </p:spPr>
      </p:pic>
      <p:sp>
        <p:nvSpPr>
          <p:cNvPr id="7" name="TextBox 6"/>
          <p:cNvSpPr txBox="1"/>
          <p:nvPr/>
        </p:nvSpPr>
        <p:spPr>
          <a:xfrm>
            <a:off x="943883" y="5472578"/>
            <a:ext cx="4082142" cy="646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https://nvlpubs.nist.gov/nistpubs/SpecialPublications/NIST.SP.800-171r2.pdf</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7279" y="1008466"/>
            <a:ext cx="3435350" cy="4343400"/>
          </a:xfrm>
          <a:prstGeom prst="rect">
            <a:avLst/>
          </a:prstGeom>
          <a:ln>
            <a:solidFill>
              <a:schemeClr val="tx1"/>
            </a:solidFill>
          </a:ln>
        </p:spPr>
      </p:pic>
    </p:spTree>
    <p:custDataLst>
      <p:tags r:id="rId1"/>
    </p:custDataLst>
    <p:extLst>
      <p:ext uri="{BB962C8B-B14F-4D97-AF65-F5344CB8AC3E}">
        <p14:creationId xmlns:p14="http://schemas.microsoft.com/office/powerpoint/2010/main" val="36328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83" y="13008"/>
            <a:ext cx="9052560" cy="885761"/>
          </a:xfrm>
        </p:spPr>
        <p:txBody>
          <a:bodyPr anchor="ctr"/>
          <a:lstStyle/>
          <a:p>
            <a:r>
              <a:rPr lang="en-US" sz="3600" dirty="0"/>
              <a:t>How are you doing</a:t>
            </a:r>
          </a:p>
        </p:txBody>
      </p:sp>
      <p:sp>
        <p:nvSpPr>
          <p:cNvPr id="3" name="Content Placeholder 2"/>
          <p:cNvSpPr>
            <a:spLocks noGrp="1"/>
          </p:cNvSpPr>
          <p:nvPr>
            <p:ph sz="half" idx="1"/>
          </p:nvPr>
        </p:nvSpPr>
        <p:spPr>
          <a:xfrm>
            <a:off x="643207" y="1284655"/>
            <a:ext cx="6992424" cy="4209561"/>
          </a:xfrm>
        </p:spPr>
        <p:txBody>
          <a:bodyPr>
            <a:normAutofit fontScale="92500" lnSpcReduction="10000"/>
          </a:bodyPr>
          <a:lstStyle/>
          <a:p>
            <a:pPr marL="1165225" indent="-649288">
              <a:buClr>
                <a:srgbClr val="C00000"/>
              </a:buClr>
              <a:buFont typeface="Wingdings" panose="05000000000000000000" pitchFamily="2" charset="2"/>
              <a:buChar char="§"/>
            </a:pPr>
            <a:r>
              <a:rPr lang="en-US" sz="3500" dirty="0"/>
              <a:t>Cyber Hygiene </a:t>
            </a:r>
          </a:p>
          <a:p>
            <a:pPr marL="1165225" indent="-649288">
              <a:buClr>
                <a:srgbClr val="C00000"/>
              </a:buClr>
              <a:buFont typeface="Wingdings" panose="05000000000000000000" pitchFamily="2" charset="2"/>
              <a:buChar char="§"/>
            </a:pPr>
            <a:r>
              <a:rPr lang="en-US" sz="3500" dirty="0"/>
              <a:t>Security Controls </a:t>
            </a:r>
          </a:p>
          <a:p>
            <a:pPr marL="1165225" indent="-649288">
              <a:buClr>
                <a:srgbClr val="C00000"/>
              </a:buClr>
              <a:buFont typeface="Wingdings" panose="05000000000000000000" pitchFamily="2" charset="2"/>
              <a:buChar char="§"/>
            </a:pPr>
            <a:r>
              <a:rPr lang="en-US" sz="3500" dirty="0"/>
              <a:t>Cyber Hardening </a:t>
            </a:r>
          </a:p>
          <a:p>
            <a:pPr marL="1165225" indent="-649288">
              <a:buClr>
                <a:srgbClr val="C00000"/>
              </a:buClr>
              <a:buFont typeface="Wingdings" panose="05000000000000000000" pitchFamily="2" charset="2"/>
              <a:buChar char="§"/>
            </a:pPr>
            <a:r>
              <a:rPr lang="en-US" sz="3500" dirty="0"/>
              <a:t>Architecture</a:t>
            </a:r>
          </a:p>
          <a:p>
            <a:pPr marL="1165225" indent="-649288">
              <a:buClr>
                <a:srgbClr val="C00000"/>
              </a:buClr>
              <a:buFont typeface="Wingdings" panose="05000000000000000000" pitchFamily="2" charset="2"/>
              <a:buChar char="§"/>
            </a:pPr>
            <a:r>
              <a:rPr lang="en-US" sz="3500" dirty="0"/>
              <a:t>Boundaries and Segmentation</a:t>
            </a:r>
          </a:p>
          <a:p>
            <a:pPr marL="1165225" indent="-649288">
              <a:buClr>
                <a:srgbClr val="C00000"/>
              </a:buClr>
              <a:buFont typeface="Wingdings" panose="05000000000000000000" pitchFamily="2" charset="2"/>
              <a:buChar char="§"/>
            </a:pPr>
            <a:r>
              <a:rPr lang="en-US" sz="3500" dirty="0"/>
              <a:t>Resilience</a:t>
            </a:r>
          </a:p>
          <a:p>
            <a:pPr marL="1165225" indent="-649288">
              <a:buClr>
                <a:srgbClr val="C00000"/>
              </a:buClr>
              <a:buFont typeface="Wingdings" panose="05000000000000000000" pitchFamily="2" charset="2"/>
              <a:buChar char="§"/>
            </a:pPr>
            <a:r>
              <a:rPr lang="en-US" sz="3500" dirty="0"/>
              <a:t>Other Security Techniques</a:t>
            </a:r>
          </a:p>
        </p:txBody>
      </p:sp>
      <p:sp>
        <p:nvSpPr>
          <p:cNvPr id="4" name="Slide Number Placeholder 3"/>
          <p:cNvSpPr>
            <a:spLocks noGrp="1"/>
          </p:cNvSpPr>
          <p:nvPr>
            <p:ph type="sldNum" sz="quarter" idx="12"/>
          </p:nvPr>
        </p:nvSpPr>
        <p:spPr>
          <a:xfrm>
            <a:off x="10668000" y="6200418"/>
            <a:ext cx="731520" cy="3962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426550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5712" y="1"/>
            <a:ext cx="10018713" cy="914400"/>
          </a:xfrm>
        </p:spPr>
        <p:txBody>
          <a:bodyPr/>
          <a:lstStyle/>
          <a:p>
            <a:r>
              <a:rPr lang="en-US" dirty="0"/>
              <a:t>What Makes Business Sense</a:t>
            </a:r>
          </a:p>
        </p:txBody>
      </p:sp>
      <p:sp>
        <p:nvSpPr>
          <p:cNvPr id="17" name="TextBox 16"/>
          <p:cNvSpPr txBox="1"/>
          <p:nvPr/>
        </p:nvSpPr>
        <p:spPr>
          <a:xfrm>
            <a:off x="675712" y="1105073"/>
            <a:ext cx="10552825"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How much and how often does your company need access to the sensitive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Best Practice:  The fewer people and systems with access to sensitive information – generally the lower the cost and complexity of defense.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Do you have the ability to change the architecture of your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Best Practice:  If limited ability to change your network architecture/design, you will gravitate to either an isolated network or an outsourced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Do you anticipate having either classified or highly sensitive unclassified information on your premise?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Best Practices:  If you have to change to a higher threat level, you may need to redesign your network.  If your facility is cleared for classified, it might be cheaper to put your highly sensitive unclassified information on the classified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7405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txBox="1">
            <a:spLocks noGrp="1"/>
          </p:cNvSpPr>
          <p:nvPr>
            <p:ph sz="half" idx="1"/>
          </p:nvPr>
        </p:nvSpPr>
        <p:spPr>
          <a:xfrm>
            <a:off x="935255" y="1220003"/>
            <a:ext cx="9052560" cy="4565609"/>
          </a:xfrm>
          <a:prstGeom prst="rect">
            <a:avLst/>
          </a:prstGeom>
          <a:noFill/>
        </p:spPr>
        <p:txBody>
          <a:bodyPr wrap="square" rtlCol="0">
            <a:spAutoFit/>
          </a:bodyPr>
          <a:lstStyle/>
          <a:p>
            <a:pPr marL="0" indent="0">
              <a:buNone/>
            </a:pPr>
            <a:r>
              <a:rPr lang="en-US" sz="1728" b="1" dirty="0"/>
              <a:t>How much &amp; often does your company need access to the sensitive information?  </a:t>
            </a:r>
          </a:p>
          <a:p>
            <a:pPr marL="308610" indent="-308610"/>
            <a:r>
              <a:rPr lang="en-US" sz="1728" b="1" dirty="0"/>
              <a:t>Only a few people need occasional access </a:t>
            </a:r>
          </a:p>
          <a:p>
            <a:pPr marL="308610" indent="-308610"/>
            <a:r>
              <a:rPr lang="en-US" sz="1728" b="1" dirty="0"/>
              <a:t>Many people need regular access </a:t>
            </a:r>
          </a:p>
          <a:p>
            <a:endParaRPr lang="en-US" sz="1728" b="1" dirty="0"/>
          </a:p>
          <a:p>
            <a:pPr marL="0" indent="0">
              <a:buNone/>
            </a:pPr>
            <a:r>
              <a:rPr lang="en-US" sz="1728" b="1" dirty="0"/>
              <a:t>Do you have the ability to change the architecture of your network?</a:t>
            </a:r>
          </a:p>
          <a:p>
            <a:pPr marL="308610" indent="-308610"/>
            <a:r>
              <a:rPr lang="en-US" sz="1728" b="1" dirty="0"/>
              <a:t>You have the ability to change your network architecture </a:t>
            </a:r>
          </a:p>
          <a:p>
            <a:pPr marL="308610" indent="-308610"/>
            <a:r>
              <a:rPr lang="en-US" sz="1728" b="1" dirty="0"/>
              <a:t>Network design is optimized for systems like an ERP or specialized systems </a:t>
            </a:r>
          </a:p>
          <a:p>
            <a:pPr marL="308610" indent="-308610"/>
            <a:endParaRPr lang="en-US" sz="1728" b="1" dirty="0"/>
          </a:p>
          <a:p>
            <a:pPr marL="0" indent="0">
              <a:buNone/>
            </a:pPr>
            <a:r>
              <a:rPr lang="en-US" sz="1728" b="1" dirty="0"/>
              <a:t>Do you anticipate having either classified or highly sensitive unclassified information on your premise? </a:t>
            </a:r>
            <a:endParaRPr lang="en-US" b="1" dirty="0"/>
          </a:p>
          <a:p>
            <a:pPr marL="308610" indent="-308610"/>
            <a:r>
              <a:rPr lang="en-US" sz="1728" b="1" dirty="0"/>
              <a:t>My CUI is mostly likely at a moderate Impact </a:t>
            </a:r>
          </a:p>
          <a:p>
            <a:pPr marL="308610" indent="-308610"/>
            <a:r>
              <a:rPr lang="en-US" sz="1728" b="1" dirty="0"/>
              <a:t>My CUI could easily become highly sensitive </a:t>
            </a:r>
          </a:p>
        </p:txBody>
      </p:sp>
      <p:sp>
        <p:nvSpPr>
          <p:cNvPr id="6" name="Title 5"/>
          <p:cNvSpPr>
            <a:spLocks noGrp="1"/>
          </p:cNvSpPr>
          <p:nvPr>
            <p:ph type="title"/>
          </p:nvPr>
        </p:nvSpPr>
        <p:spPr>
          <a:xfrm>
            <a:off x="714486" y="0"/>
            <a:ext cx="9016842" cy="898769"/>
          </a:xfrm>
        </p:spPr>
        <p:txBody>
          <a:bodyPr anchor="ctr"/>
          <a:lstStyle/>
          <a:p>
            <a:r>
              <a:rPr lang="en-US" sz="3600" dirty="0"/>
              <a:t>Business Decision</a:t>
            </a:r>
          </a:p>
        </p:txBody>
      </p:sp>
    </p:spTree>
    <p:custDataLst>
      <p:tags r:id="rId1"/>
    </p:custDataLst>
    <p:extLst>
      <p:ext uri="{BB962C8B-B14F-4D97-AF65-F5344CB8AC3E}">
        <p14:creationId xmlns:p14="http://schemas.microsoft.com/office/powerpoint/2010/main" val="194232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01040" y="-1"/>
            <a:ext cx="10603382" cy="927463"/>
          </a:xfrm>
        </p:spPr>
        <p:txBody>
          <a:bodyPr anchor="ctr"/>
          <a:lstStyle/>
          <a:p>
            <a:r>
              <a:rPr lang="en-US" sz="3600" dirty="0"/>
              <a:t>Cleared for Classified</a:t>
            </a:r>
            <a:endParaRPr lang="en-US" altLang="en-US" sz="3600" dirty="0"/>
          </a:p>
        </p:txBody>
      </p:sp>
      <p:pic>
        <p:nvPicPr>
          <p:cNvPr id="2" name="Picture 1"/>
          <p:cNvPicPr>
            <a:picLocks noChangeAspect="1"/>
          </p:cNvPicPr>
          <p:nvPr/>
        </p:nvPicPr>
        <p:blipFill>
          <a:blip r:embed="rId4"/>
          <a:stretch>
            <a:fillRect/>
          </a:stretch>
        </p:blipFill>
        <p:spPr>
          <a:xfrm>
            <a:off x="281355" y="812136"/>
            <a:ext cx="7012968" cy="5380216"/>
          </a:xfrm>
          <a:prstGeom prst="rect">
            <a:avLst/>
          </a:prstGeom>
        </p:spPr>
      </p:pic>
      <p:sp>
        <p:nvSpPr>
          <p:cNvPr id="4" name="TextBox 3"/>
          <p:cNvSpPr txBox="1"/>
          <p:nvPr/>
        </p:nvSpPr>
        <p:spPr>
          <a:xfrm>
            <a:off x="7564511" y="825199"/>
            <a:ext cx="4402974"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a site goes through the Cleared for Classified process – they have an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approved transmission means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with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acceptable storage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cleared personnel</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accessing the resources, are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validated externally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set-up/operations, and are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periodically audited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by an external agency </a:t>
            </a:r>
          </a:p>
        </p:txBody>
      </p:sp>
    </p:spTree>
    <p:custDataLst>
      <p:tags r:id="rId1"/>
    </p:custDataLst>
    <p:extLst>
      <p:ext uri="{BB962C8B-B14F-4D97-AF65-F5344CB8AC3E}">
        <p14:creationId xmlns:p14="http://schemas.microsoft.com/office/powerpoint/2010/main" val="1170446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95" y="-1"/>
            <a:ext cx="8805672" cy="875211"/>
          </a:xfrm>
        </p:spPr>
        <p:txBody>
          <a:bodyPr anchor="ctr"/>
          <a:lstStyle/>
          <a:p>
            <a:r>
              <a:rPr lang="en-US" sz="3600" dirty="0"/>
              <a:t>Best Practice</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3"/>
          <p:cNvSpPr txBox="1">
            <a:spLocks noChangeArrowheads="1"/>
          </p:cNvSpPr>
          <p:nvPr/>
        </p:nvSpPr>
        <p:spPr bwMode="auto">
          <a:xfrm>
            <a:off x="1071997" y="1597178"/>
            <a:ext cx="9480499" cy="370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52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 best practice for small businesses to limit investment cost is to limit sensitive unclassified information to a portion of their network or an enclave.  </a:t>
            </a:r>
          </a:p>
          <a:p>
            <a:pPr marL="0" marR="0" lvl="0" indent="0" algn="l" defTabSz="914400" rtl="0" eaLnBrk="1" fontAlgn="auto" latinLnBrk="0" hangingPunct="1">
              <a:lnSpc>
                <a:spcPct val="100000"/>
              </a:lnSpc>
              <a:spcBef>
                <a:spcPct val="20000"/>
              </a:spcBef>
              <a:spcAft>
                <a:spcPts val="0"/>
              </a:spcAft>
              <a:buClrTx/>
              <a:buSzTx/>
              <a:buFontTx/>
              <a:buChar char="•"/>
              <a:tabLst/>
              <a:defRPr/>
            </a:pPr>
            <a:endParaRPr kumimoji="0" lang="en-US" sz="252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52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 “DIB contractor can achieve a specific CMMC level for its entire enterprise network or particular segment(s) or enclave(s), depending upon where the information to be protected is processed, stored, or transmitted.”</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en-US" sz="1944"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TextBox 2"/>
          <p:cNvSpPr txBox="1"/>
          <p:nvPr/>
        </p:nvSpPr>
        <p:spPr>
          <a:xfrm>
            <a:off x="686795" y="5296788"/>
            <a:ext cx="10751226" cy="2862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0" b="0" i="0" u="sng" strike="noStrike" kern="1200" cap="none" spc="0" normalizeH="0" baseline="0" noProof="0" dirty="0">
                <a:ln>
                  <a:noFill/>
                </a:ln>
                <a:solidFill>
                  <a:prstClr val="black"/>
                </a:solidFill>
                <a:effectLst/>
                <a:uLnTx/>
                <a:uFillTx/>
                <a:latin typeface="Calibri" panose="020F0502020204030204"/>
                <a:ea typeface="+mn-ea"/>
                <a:cs typeface="+mn-cs"/>
                <a:hlinkClick r:id="rId4" tooltip="https://www.federalregister.gov/documents/2020/09/29/2020-21123/defense-federal-acquisition-regulation-supplement-assessing-contractor-implementation-of"/>
              </a:rPr>
              <a:t>https://www.federalregister.gov/documents/2020/09/29/2020-21123/defense-federal-acquisition-regulation-supplement-assessing-contractor-implementation-of</a:t>
            </a:r>
            <a:endParaRPr kumimoji="0" lang="en-US" sz="12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8184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102" y="1713346"/>
            <a:ext cx="9001760" cy="1408113"/>
          </a:xfrm>
        </p:spPr>
        <p:txBody>
          <a:bodyPr/>
          <a:lstStyle/>
          <a:p>
            <a:r>
              <a:rPr lang="en-US" dirty="0"/>
              <a:t>Cost Effective Cybersecurity</a:t>
            </a:r>
          </a:p>
        </p:txBody>
      </p:sp>
      <p:sp>
        <p:nvSpPr>
          <p:cNvPr id="3" name="Subtitle 2"/>
          <p:cNvSpPr>
            <a:spLocks noGrp="1"/>
          </p:cNvSpPr>
          <p:nvPr>
            <p:ph type="subTitle" idx="1"/>
          </p:nvPr>
        </p:nvSpPr>
        <p:spPr>
          <a:xfrm>
            <a:off x="2477275" y="3399064"/>
            <a:ext cx="7609840" cy="1589087"/>
          </a:xfrm>
        </p:spPr>
        <p:txBody>
          <a:bodyPr/>
          <a:lstStyle/>
          <a:p>
            <a:pPr>
              <a:spcBef>
                <a:spcPts val="0"/>
              </a:spcBef>
            </a:pPr>
            <a:r>
              <a:rPr lang="en-US" dirty="0"/>
              <a:t>Dr. Paul Shaw</a:t>
            </a:r>
          </a:p>
          <a:p>
            <a:pPr>
              <a:spcBef>
                <a:spcPts val="0"/>
              </a:spcBef>
            </a:pPr>
            <a:r>
              <a:rPr lang="en-US" dirty="0"/>
              <a:t>Professor, Cybersecurity</a:t>
            </a:r>
          </a:p>
          <a:p>
            <a:pPr>
              <a:spcBef>
                <a:spcPts val="0"/>
              </a:spcBef>
            </a:pPr>
            <a:r>
              <a:rPr lang="en-US" dirty="0"/>
              <a:t>Defense Acquisition University (DAU)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78" y="3399064"/>
            <a:ext cx="1447800" cy="1567543"/>
          </a:xfrm>
          <a:prstGeom prst="rect">
            <a:avLst/>
          </a:prstGeom>
        </p:spPr>
      </p:pic>
    </p:spTree>
    <p:custDataLst>
      <p:tags r:id="rId1"/>
    </p:custDataLst>
    <p:extLst>
      <p:ext uri="{BB962C8B-B14F-4D97-AF65-F5344CB8AC3E}">
        <p14:creationId xmlns:p14="http://schemas.microsoft.com/office/powerpoint/2010/main" val="1402916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3" y="0"/>
            <a:ext cx="10526684" cy="905256"/>
          </a:xfrm>
        </p:spPr>
        <p:txBody>
          <a:bodyPr anchor="ctr"/>
          <a:lstStyle/>
          <a:p>
            <a:r>
              <a:rPr lang="en-US" sz="3600" dirty="0"/>
              <a:t>Cost Effective Security Considerations</a:t>
            </a:r>
          </a:p>
        </p:txBody>
      </p:sp>
      <p:sp>
        <p:nvSpPr>
          <p:cNvPr id="6" name="object 3"/>
          <p:cNvSpPr txBox="1"/>
          <p:nvPr/>
        </p:nvSpPr>
        <p:spPr>
          <a:xfrm>
            <a:off x="10783032" y="6330195"/>
            <a:ext cx="165964" cy="182807"/>
          </a:xfrm>
          <a:prstGeom prst="rect">
            <a:avLst/>
          </a:prstGeom>
        </p:spPr>
        <p:txBody>
          <a:bodyPr vert="horz" wrap="square" lIns="0" tIns="0" rIns="0" bIns="0" rtlCol="0">
            <a:spAutoFit/>
          </a:bodyPr>
          <a:lstStyle/>
          <a:p>
            <a:pPr marL="13716" marR="0" lvl="0" indent="0" algn="l" defTabSz="914400" rtl="0" eaLnBrk="1" fontAlgn="auto" latinLnBrk="0" hangingPunct="1">
              <a:lnSpc>
                <a:spcPct val="100000"/>
              </a:lnSpc>
              <a:spcBef>
                <a:spcPts val="0"/>
              </a:spcBef>
              <a:spcAft>
                <a:spcPts val="0"/>
              </a:spcAft>
              <a:buClrTx/>
              <a:buSzTx/>
              <a:buFontTx/>
              <a:buNone/>
              <a:tabLst/>
              <a:defRPr/>
            </a:pPr>
            <a:r>
              <a:rPr kumimoji="0" sz="1188" b="0" i="0" u="none" strike="noStrike" kern="1200" cap="none" spc="0" normalizeH="0" baseline="0" noProof="0" dirty="0">
                <a:ln>
                  <a:noFill/>
                </a:ln>
                <a:solidFill>
                  <a:srgbClr val="FFFFFF"/>
                </a:solidFill>
                <a:effectLst/>
                <a:uLnTx/>
                <a:uFillTx/>
                <a:latin typeface="Arial Narrow"/>
                <a:ea typeface="+mn-ea"/>
                <a:cs typeface="Arial Narrow"/>
              </a:rPr>
              <a:t>13</a:t>
            </a:r>
            <a:endParaRPr kumimoji="0" sz="1188" b="0" i="0" u="none" strike="noStrike" kern="1200" cap="none" spc="0" normalizeH="0" baseline="0" noProof="0" dirty="0">
              <a:ln>
                <a:noFill/>
              </a:ln>
              <a:solidFill>
                <a:prstClr val="black"/>
              </a:solidFill>
              <a:effectLst/>
              <a:uLnTx/>
              <a:uFillTx/>
              <a:latin typeface="Arial Narrow"/>
              <a:ea typeface="+mn-ea"/>
              <a:cs typeface="Arial Narrow"/>
            </a:endParaRPr>
          </a:p>
        </p:txBody>
      </p:sp>
      <p:sp>
        <p:nvSpPr>
          <p:cNvPr id="7" name="TextBox 6"/>
          <p:cNvSpPr txBox="1"/>
          <p:nvPr/>
        </p:nvSpPr>
        <p:spPr>
          <a:xfrm>
            <a:off x="267856" y="948690"/>
            <a:ext cx="1178559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Transmission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Accepted secure means of transmission.  Objective is to minimize monitoring costs and minimize the threat’s ability to compromise the confidentiality of the sensitive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Storage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Have a layered defense.  Easy option is store as cyphertext and storage device has access controls.  If storage is of cyphertext – it is not CUI until converted back to plaintext.  Need to have ways of monitoring  access to storage.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Access and Use/Modification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Minimize the number of devices and people with access.  Do not retain CUI on the device, only on approved storage devices.  As the device for access and use/modification are endpoints – best to use limited purpose and dedicated devices.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Monitoring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Skills for monitoring can widely vary.  If your personnel need extensive analytical skills for log and threat analysis, costs can become very expensive, very quickly.  Change in capability of the threat can dramatically increase your costs.  Implemented security controls can easily follow S-cost curves (with additional incremental gains in capability coming at significant cost increases).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96598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2331" y="1"/>
            <a:ext cx="11499669" cy="904108"/>
          </a:xfrm>
        </p:spPr>
        <p:txBody>
          <a:bodyPr>
            <a:normAutofit fontScale="90000"/>
          </a:bodyPr>
          <a:lstStyle/>
          <a:p>
            <a:r>
              <a:rPr lang="en-US" sz="4000" dirty="0"/>
              <a:t>Choosing Between Designs  </a:t>
            </a:r>
            <a:br>
              <a:rPr lang="en-US" sz="4000" dirty="0"/>
            </a:br>
            <a:r>
              <a:rPr lang="en-US" sz="3100" dirty="0"/>
              <a:t>Questions to Work Through as a Business</a:t>
            </a:r>
          </a:p>
        </p:txBody>
      </p:sp>
      <p:sp>
        <p:nvSpPr>
          <p:cNvPr id="17" name="TextBox 16"/>
          <p:cNvSpPr txBox="1"/>
          <p:nvPr/>
        </p:nvSpPr>
        <p:spPr>
          <a:xfrm>
            <a:off x="227038" y="1056761"/>
            <a:ext cx="11450174" cy="1643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20" b="1" i="0" u="none" strike="noStrike" kern="1200" cap="none" spc="0" normalizeH="0" baseline="0" noProof="0" dirty="0">
                <a:ln>
                  <a:noFill/>
                </a:ln>
                <a:solidFill>
                  <a:prstClr val="black"/>
                </a:solidFill>
                <a:effectLst/>
                <a:uLnTx/>
                <a:uFillTx/>
                <a:latin typeface="Calibri" panose="020F0502020204030204"/>
                <a:ea typeface="+mn-ea"/>
                <a:cs typeface="+mn-cs"/>
              </a:rPr>
              <a:t>How much and how often does your company need access to the sensitive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20" b="1" i="0" u="none" strike="noStrike" kern="1200" cap="none" spc="0" normalizeH="0" baseline="0" noProof="0" dirty="0">
                <a:ln>
                  <a:noFill/>
                </a:ln>
                <a:solidFill>
                  <a:prstClr val="black"/>
                </a:solidFill>
                <a:effectLst/>
                <a:uLnTx/>
                <a:uFillTx/>
                <a:latin typeface="Calibri" panose="020F0502020204030204"/>
                <a:ea typeface="+mn-ea"/>
                <a:cs typeface="+mn-cs"/>
              </a:rPr>
              <a:t>Do you have the ability to change the architecture of your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20" b="1" i="0" u="none" strike="noStrike" kern="1200" cap="none" spc="0" normalizeH="0" baseline="0" noProof="0" dirty="0">
                <a:ln>
                  <a:noFill/>
                </a:ln>
                <a:solidFill>
                  <a:prstClr val="black"/>
                </a:solidFill>
                <a:effectLst/>
                <a:uLnTx/>
                <a:uFillTx/>
                <a:latin typeface="Calibri" panose="020F0502020204030204"/>
                <a:ea typeface="+mn-ea"/>
                <a:cs typeface="+mn-cs"/>
              </a:rPr>
              <a:t>Do you anticipate having either classified or highly sensitive unclassified information on your premise?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p:cNvCxnSpPr/>
          <p:nvPr/>
        </p:nvCxnSpPr>
        <p:spPr>
          <a:xfrm>
            <a:off x="3922776" y="2414301"/>
            <a:ext cx="73152" cy="3712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049402" y="2414301"/>
            <a:ext cx="49928" cy="371521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52" y="2414301"/>
            <a:ext cx="16047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Isolated Assets</a:t>
            </a:r>
          </a:p>
        </p:txBody>
      </p:sp>
      <p:sp>
        <p:nvSpPr>
          <p:cNvPr id="8" name="TextBox 7"/>
          <p:cNvSpPr txBox="1"/>
          <p:nvPr/>
        </p:nvSpPr>
        <p:spPr>
          <a:xfrm>
            <a:off x="4020536" y="2380843"/>
            <a:ext cx="21692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Connected Network</a:t>
            </a:r>
          </a:p>
        </p:txBody>
      </p:sp>
      <p:sp>
        <p:nvSpPr>
          <p:cNvPr id="9" name="TextBox 8"/>
          <p:cNvSpPr txBox="1"/>
          <p:nvPr/>
        </p:nvSpPr>
        <p:spPr>
          <a:xfrm>
            <a:off x="8391873" y="2275801"/>
            <a:ext cx="228864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Outsourced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(Cloud as an example)</a:t>
            </a:r>
          </a:p>
        </p:txBody>
      </p:sp>
      <p:sp>
        <p:nvSpPr>
          <p:cNvPr id="10" name="Rectangle 9"/>
          <p:cNvSpPr/>
          <p:nvPr/>
        </p:nvSpPr>
        <p:spPr>
          <a:xfrm>
            <a:off x="77183" y="2902829"/>
            <a:ext cx="3519921"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Still have to transport Sensitive Information to network securely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Could add a burden to your people’s work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Guard against insider threat</a:t>
            </a:r>
          </a:p>
        </p:txBody>
      </p:sp>
      <p:sp>
        <p:nvSpPr>
          <p:cNvPr id="11" name="Rectangle 10"/>
          <p:cNvSpPr/>
          <p:nvPr/>
        </p:nvSpPr>
        <p:spPr>
          <a:xfrm>
            <a:off x="3995929" y="2902828"/>
            <a:ext cx="4103402"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Connectivity to sensitive information, brings burden to increased attack surface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Need much better threat monitoring and vulnerability assessment – more capable analysts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External threat, insider threat, and supply chain threat.</a:t>
            </a:r>
          </a:p>
        </p:txBody>
      </p:sp>
      <p:sp>
        <p:nvSpPr>
          <p:cNvPr id="12" name="Rectangle 11"/>
          <p:cNvSpPr/>
          <p:nvPr/>
        </p:nvSpPr>
        <p:spPr>
          <a:xfrm>
            <a:off x="8161752" y="2902050"/>
            <a:ext cx="4030248"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Dependent upon someone else and if contracted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Leverage of other’s capabilities – monitoring, threat analysis, vulnerability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Incident response can be a big deal</a:t>
            </a:r>
          </a:p>
        </p:txBody>
      </p:sp>
    </p:spTree>
    <p:custDataLst>
      <p:tags r:id="rId1"/>
    </p:custDataLst>
    <p:extLst>
      <p:ext uri="{BB962C8B-B14F-4D97-AF65-F5344CB8AC3E}">
        <p14:creationId xmlns:p14="http://schemas.microsoft.com/office/powerpoint/2010/main" val="2913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7638" y="11892"/>
            <a:ext cx="10018713" cy="905113"/>
          </a:xfrm>
        </p:spPr>
        <p:txBody>
          <a:bodyPr/>
          <a:lstStyle/>
          <a:p>
            <a:r>
              <a:rPr lang="en-US" dirty="0"/>
              <a:t>Choices of Design</a:t>
            </a:r>
          </a:p>
        </p:txBody>
      </p:sp>
      <p:cxnSp>
        <p:nvCxnSpPr>
          <p:cNvPr id="4" name="Straight Connector 3"/>
          <p:cNvCxnSpPr/>
          <p:nvPr/>
        </p:nvCxnSpPr>
        <p:spPr>
          <a:xfrm>
            <a:off x="3922776" y="1051560"/>
            <a:ext cx="73152" cy="5074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78" y="1054599"/>
            <a:ext cx="73152" cy="507492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7298" y="1002595"/>
            <a:ext cx="16047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Isolated Assets</a:t>
            </a:r>
          </a:p>
        </p:txBody>
      </p:sp>
      <p:sp>
        <p:nvSpPr>
          <p:cNvPr id="12" name="TextBox 11"/>
          <p:cNvSpPr txBox="1"/>
          <p:nvPr/>
        </p:nvSpPr>
        <p:spPr>
          <a:xfrm>
            <a:off x="5021162" y="935491"/>
            <a:ext cx="21692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Connected Network</a:t>
            </a:r>
          </a:p>
        </p:txBody>
      </p:sp>
      <p:sp>
        <p:nvSpPr>
          <p:cNvPr id="13" name="TextBox 12"/>
          <p:cNvSpPr txBox="1"/>
          <p:nvPr/>
        </p:nvSpPr>
        <p:spPr>
          <a:xfrm>
            <a:off x="8890142" y="908759"/>
            <a:ext cx="228864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Outsourced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(Cloud as an example)</a:t>
            </a:r>
          </a:p>
        </p:txBody>
      </p:sp>
      <p:sp>
        <p:nvSpPr>
          <p:cNvPr id="14" name="Rectangle 13"/>
          <p:cNvSpPr/>
          <p:nvPr/>
        </p:nvSpPr>
        <p:spPr>
          <a:xfrm>
            <a:off x="378331" y="1489171"/>
            <a:ext cx="301648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Isolated (Air Gapped)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Controlled Access w/ Controls</a:t>
            </a:r>
          </a:p>
        </p:txBody>
      </p:sp>
      <p:sp>
        <p:nvSpPr>
          <p:cNvPr id="15" name="Rectangle 14"/>
          <p:cNvSpPr/>
          <p:nvPr/>
        </p:nvSpPr>
        <p:spPr>
          <a:xfrm>
            <a:off x="3995929" y="1372583"/>
            <a:ext cx="682567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Onsite Network w/NIST 800-171/172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Security Requirements &amp; Threat Service</a:t>
            </a:r>
          </a:p>
        </p:txBody>
      </p:sp>
      <p:sp>
        <p:nvSpPr>
          <p:cNvPr id="16" name="Rectangle 15"/>
          <p:cNvSpPr/>
          <p:nvPr/>
        </p:nvSpPr>
        <p:spPr>
          <a:xfrm>
            <a:off x="8187943" y="1531637"/>
            <a:ext cx="686261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Outsourced IT &amp; Threat Service</a:t>
            </a:r>
          </a:p>
        </p:txBody>
      </p:sp>
      <p:sp>
        <p:nvSpPr>
          <p:cNvPr id="18" name="Rectangle 17"/>
          <p:cNvSpPr/>
          <p:nvPr/>
        </p:nvSpPr>
        <p:spPr>
          <a:xfrm>
            <a:off x="126611" y="2135502"/>
            <a:ext cx="3632589"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Advantages: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Lower cost and faster to implement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Requires less skill to manage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Easier audit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Disadvantages: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Still susceptible to insider threat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Could restrict business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Over-confidence for air gap</a:t>
            </a:r>
          </a:p>
        </p:txBody>
      </p:sp>
      <p:sp>
        <p:nvSpPr>
          <p:cNvPr id="19" name="Rectangle 18"/>
          <p:cNvSpPr/>
          <p:nvPr/>
        </p:nvSpPr>
        <p:spPr>
          <a:xfrm>
            <a:off x="3995929" y="2086674"/>
            <a:ext cx="4103402"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Advantages: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Better alignment with business 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Easier to manage customer interface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Some proven designs are effective (such as CMTC Stop Light Architecture)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Disadvantages: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Requires extremely capable staff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Costs of implementation and audit increase dramatically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Increased probability of compromise, especially if threat changes </a:t>
            </a:r>
          </a:p>
        </p:txBody>
      </p:sp>
      <p:sp>
        <p:nvSpPr>
          <p:cNvPr id="20" name="Rectangle 19"/>
          <p:cNvSpPr/>
          <p:nvPr/>
        </p:nvSpPr>
        <p:spPr>
          <a:xfrm>
            <a:off x="8099331" y="2086674"/>
            <a:ext cx="4030248"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Advantages: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Leverage of provider’s security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Situational awareness and threat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Costs can be reduced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Disadvantages: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Trust in provider 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Third party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Use of services accessible to public</a:t>
            </a:r>
          </a:p>
        </p:txBody>
      </p:sp>
    </p:spTree>
    <p:custDataLst>
      <p:tags r:id="rId1"/>
    </p:custDataLst>
    <p:extLst>
      <p:ext uri="{BB962C8B-B14F-4D97-AF65-F5344CB8AC3E}">
        <p14:creationId xmlns:p14="http://schemas.microsoft.com/office/powerpoint/2010/main" val="476264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694364" y="0"/>
            <a:ext cx="9893808" cy="890531"/>
          </a:xfrm>
        </p:spPr>
        <p:txBody>
          <a:bodyPr anchor="ctr"/>
          <a:lstStyle/>
          <a:p>
            <a:r>
              <a:rPr lang="en-US" sz="3600" dirty="0"/>
              <a:t>Architecture – Generic Pattern</a:t>
            </a:r>
          </a:p>
        </p:txBody>
      </p:sp>
      <p:pic>
        <p:nvPicPr>
          <p:cNvPr id="2" name="Picture 1"/>
          <p:cNvPicPr>
            <a:picLocks noChangeAspect="1"/>
          </p:cNvPicPr>
          <p:nvPr/>
        </p:nvPicPr>
        <p:blipFill>
          <a:blip r:embed="rId4"/>
          <a:stretch>
            <a:fillRect/>
          </a:stretch>
        </p:blipFill>
        <p:spPr>
          <a:xfrm>
            <a:off x="501487" y="781422"/>
            <a:ext cx="5377080" cy="5139856"/>
          </a:xfrm>
          <a:prstGeom prst="rect">
            <a:avLst/>
          </a:prstGeom>
        </p:spPr>
      </p:pic>
      <p:sp>
        <p:nvSpPr>
          <p:cNvPr id="5" name="TextBox 4"/>
          <p:cNvSpPr txBox="1"/>
          <p:nvPr/>
        </p:nvSpPr>
        <p:spPr>
          <a:xfrm flipH="1">
            <a:off x="6052389" y="1047549"/>
            <a:ext cx="5796679" cy="44873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dirty="0">
                <a:ln>
                  <a:noFill/>
                </a:ln>
                <a:solidFill>
                  <a:prstClr val="black"/>
                </a:solidFill>
                <a:effectLst/>
                <a:uLnTx/>
                <a:uFillTx/>
                <a:latin typeface="Calibri" panose="020F0502020204030204"/>
                <a:ea typeface="+mn-ea"/>
                <a:cs typeface="+mn-cs"/>
              </a:rPr>
              <a:t>“Description</a:t>
            </a:r>
            <a:r>
              <a:rPr kumimoji="0" lang="en-US" sz="1680" b="0" i="0" u="none" strike="noStrike" kern="1200" cap="none" spc="0" normalizeH="0" baseline="0" noProof="0" dirty="0">
                <a:ln>
                  <a:noFill/>
                </a:ln>
                <a:solidFill>
                  <a:prstClr val="black"/>
                </a:solidFill>
                <a:effectLst/>
                <a:uLnTx/>
                <a:uFillTx/>
                <a:latin typeface="Calibri" panose="020F0502020204030204"/>
                <a:ea typeface="+mn-ea"/>
                <a:cs typeface="+mn-cs"/>
              </a:rPr>
              <a:t>: The intention of this pattern is to show how the major control families apply to the computing environment. It aims to help familiarize people with the control families, and can provide a useful basis for thinking about security problems. This pattern can be used as the basis for other patterns. Users must authenticate in some manner to the systems they utilize. Server resources are managed to meet service level agreements. New services are periodically released into the environment. Existing services are maintained and decommissioned.</a:t>
            </a:r>
            <a:br>
              <a:rPr kumimoji="0" lang="en-US" sz="168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68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80" b="1" i="0" u="none" strike="noStrike" kern="1200" cap="none" spc="0" normalizeH="0" baseline="0" noProof="0" dirty="0">
                <a:ln>
                  <a:noFill/>
                </a:ln>
                <a:solidFill>
                  <a:prstClr val="black"/>
                </a:solidFill>
                <a:effectLst/>
                <a:uLnTx/>
                <a:uFillTx/>
                <a:latin typeface="Calibri" panose="020F0502020204030204"/>
                <a:ea typeface="+mn-ea"/>
                <a:cs typeface="+mn-cs"/>
              </a:rPr>
              <a:t>Assumptions</a:t>
            </a:r>
            <a:r>
              <a:rPr kumimoji="0" lang="en-US" sz="1680" b="0" i="0" u="none" strike="noStrike" kern="1200" cap="none" spc="0" normalizeH="0" baseline="0" noProof="0" dirty="0">
                <a:ln>
                  <a:noFill/>
                </a:ln>
                <a:solidFill>
                  <a:prstClr val="black"/>
                </a:solidFill>
                <a:effectLst/>
                <a:uLnTx/>
                <a:uFillTx/>
                <a:latin typeface="Calibri" panose="020F0502020204030204"/>
                <a:ea typeface="+mn-ea"/>
                <a:cs typeface="+mn-cs"/>
              </a:rPr>
              <a:t>: All computing systems are accessed from some form of user interface to a client. The client can connect to resources provided by a host across some form of network. Hosts can act as clients and servers to communicate. This model echoes the original design goals of TCP/IP where the intelligence is placed into the end point, and application layer of the network stack, and the network simply transfers data packets.”</a:t>
            </a:r>
          </a:p>
        </p:txBody>
      </p:sp>
      <p:sp>
        <p:nvSpPr>
          <p:cNvPr id="6" name="TextBox 5"/>
          <p:cNvSpPr txBox="1"/>
          <p:nvPr/>
        </p:nvSpPr>
        <p:spPr>
          <a:xfrm>
            <a:off x="305841" y="5872924"/>
            <a:ext cx="11493096" cy="350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80" b="0" i="0" u="none" strike="noStrike" kern="1200" cap="none" spc="0" normalizeH="0" baseline="0" noProof="0" dirty="0">
                <a:ln>
                  <a:noFill/>
                </a:ln>
                <a:solidFill>
                  <a:prstClr val="black"/>
                </a:solidFill>
                <a:effectLst/>
                <a:uLnTx/>
                <a:uFillTx/>
                <a:latin typeface="Calibri" panose="020F0502020204030204"/>
                <a:ea typeface="+mn-ea"/>
                <a:cs typeface="+mn-cs"/>
              </a:rPr>
              <a:t>https://www.opensecurityarchitecture.org/cms/library/patternlandscape/236-0802pattern009</a:t>
            </a:r>
          </a:p>
        </p:txBody>
      </p:sp>
      <p:sp>
        <p:nvSpPr>
          <p:cNvPr id="7" name="TextBox 6"/>
          <p:cNvSpPr txBox="1"/>
          <p:nvPr/>
        </p:nvSpPr>
        <p:spPr>
          <a:xfrm>
            <a:off x="1480389" y="1193042"/>
            <a:ext cx="36901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Example of a self contained Network</a:t>
            </a:r>
          </a:p>
        </p:txBody>
      </p:sp>
    </p:spTree>
    <p:custDataLst>
      <p:tags r:id="rId1"/>
    </p:custDataLst>
    <p:extLst>
      <p:ext uri="{BB962C8B-B14F-4D97-AF65-F5344CB8AC3E}">
        <p14:creationId xmlns:p14="http://schemas.microsoft.com/office/powerpoint/2010/main" val="4121627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5" y="-15829"/>
            <a:ext cx="10526684" cy="905256"/>
          </a:xfrm>
        </p:spPr>
        <p:txBody>
          <a:bodyPr anchor="ctr"/>
          <a:lstStyle/>
          <a:p>
            <a:r>
              <a:rPr lang="en-US" sz="3840" dirty="0"/>
              <a:t>Isolated Assets for Access &amp; Storage</a:t>
            </a:r>
            <a:endParaRPr lang="en-US" sz="3456" dirty="0"/>
          </a:p>
        </p:txBody>
      </p:sp>
      <p:sp>
        <p:nvSpPr>
          <p:cNvPr id="6" name="object 3"/>
          <p:cNvSpPr txBox="1"/>
          <p:nvPr/>
        </p:nvSpPr>
        <p:spPr>
          <a:xfrm>
            <a:off x="10783032" y="6330195"/>
            <a:ext cx="165964" cy="182807"/>
          </a:xfrm>
          <a:prstGeom prst="rect">
            <a:avLst/>
          </a:prstGeom>
        </p:spPr>
        <p:txBody>
          <a:bodyPr vert="horz" wrap="square" lIns="0" tIns="0" rIns="0" bIns="0" rtlCol="0">
            <a:spAutoFit/>
          </a:bodyPr>
          <a:lstStyle/>
          <a:p>
            <a:pPr marL="13716" marR="0" lvl="0" indent="0" algn="l" defTabSz="914400" rtl="0" eaLnBrk="1" fontAlgn="auto" latinLnBrk="0" hangingPunct="1">
              <a:lnSpc>
                <a:spcPct val="100000"/>
              </a:lnSpc>
              <a:spcBef>
                <a:spcPts val="0"/>
              </a:spcBef>
              <a:spcAft>
                <a:spcPts val="0"/>
              </a:spcAft>
              <a:buClrTx/>
              <a:buSzTx/>
              <a:buFontTx/>
              <a:buNone/>
              <a:tabLst/>
              <a:defRPr/>
            </a:pPr>
            <a:r>
              <a:rPr kumimoji="0" sz="1188" b="0" i="0" u="none" strike="noStrike" kern="1200" cap="none" spc="0" normalizeH="0" baseline="0" noProof="0" dirty="0">
                <a:ln>
                  <a:noFill/>
                </a:ln>
                <a:solidFill>
                  <a:srgbClr val="FFFFFF"/>
                </a:solidFill>
                <a:effectLst/>
                <a:uLnTx/>
                <a:uFillTx/>
                <a:latin typeface="Arial Narrow"/>
                <a:ea typeface="+mn-ea"/>
                <a:cs typeface="Arial Narrow"/>
              </a:rPr>
              <a:t>13</a:t>
            </a:r>
            <a:endParaRPr kumimoji="0" sz="1188" b="0" i="0" u="none" strike="noStrike" kern="1200" cap="none" spc="0" normalizeH="0" baseline="0" noProof="0" dirty="0">
              <a:ln>
                <a:noFill/>
              </a:ln>
              <a:solidFill>
                <a:prstClr val="black"/>
              </a:solidFill>
              <a:effectLst/>
              <a:uLnTx/>
              <a:uFillTx/>
              <a:latin typeface="Arial Narrow"/>
              <a:ea typeface="+mn-ea"/>
              <a:cs typeface="Arial Narrow"/>
            </a:endParaRPr>
          </a:p>
        </p:txBody>
      </p:sp>
      <p:sp>
        <p:nvSpPr>
          <p:cNvPr id="7" name="TextBox 6"/>
          <p:cNvSpPr txBox="1"/>
          <p:nvPr/>
        </p:nvSpPr>
        <p:spPr>
          <a:xfrm>
            <a:off x="267856" y="948690"/>
            <a:ext cx="1192414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Transmission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CD ROMs that are sent through the US Mail - double wrapped and appropriately marked.  All data on the CD ROM are cyphertext.  CD ROMs are destroyed after USPS receipt and cyphertext transferred to commercially bought AES 256-bit hardware encrypted hard drives.  Different mail package for encryption keys.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Storage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Cyphertext stored on specific purpose AES 256-bit hardware encrypted hard drives (or encrypted thumb drives). One AES hard drive for CUI encrypted objects and one AES hard drive for crypto keys and downloaded transaction logs. The AES 256-bit hardware encrypted hard drive and any printed material will be stored at the SBIR's site in a sealed lockbox in a dedicated room (with no windows).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Access and Use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two air-gapped computers in controlled room that are appropriately monitored.  Only authorized personnel are allowed in room.  The computers use MFA to sign on.  Two computers are connected by a cable – cable is to minimize tempest transmissions.  One computer is for decrypting and viewing the cyphertext. The other computer is for recording logs and analyzing those logs.  Both computers disable speakers and microphones to limit ultrasonic attacks and transmission.  No retention of material is allowed on the viewing computer and all temporary files after viewing computer are purged.  Other computer for logging required transactions and analyzing those transactions will periodically transfer files to the appropriate AES 256 bit encrypted hard drive.  Both computers are periodically scanned for vulnerabilities and patched for updates of OS and critical software.  Both computers use the DoD's STIG configurations for software and OS. All changes or updates of the CUI is done on those computers, stored on the AES 256-bit hard drives, and transmitted back to the customer as cyphertext with secure transmission.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Monitoring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Access to room and logs of viewing computer are analyzed.  Provide validation that when cyphertext became plaintext (now is CUI) – that no retention on viewing computer and temporary files deleted.  Need to prove that encryption keys are safely managed and not easily accessible with access to viewing computer.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2024743" y="579358"/>
            <a:ext cx="25015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Provided as an example</a:t>
            </a:r>
          </a:p>
        </p:txBody>
      </p:sp>
    </p:spTree>
    <p:custDataLst>
      <p:tags r:id="rId1"/>
    </p:custDataLst>
    <p:extLst>
      <p:ext uri="{BB962C8B-B14F-4D97-AF65-F5344CB8AC3E}">
        <p14:creationId xmlns:p14="http://schemas.microsoft.com/office/powerpoint/2010/main" val="3155481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2867" y="0"/>
            <a:ext cx="10018713" cy="854212"/>
          </a:xfrm>
        </p:spPr>
        <p:txBody>
          <a:bodyPr/>
          <a:lstStyle/>
          <a:p>
            <a:r>
              <a:rPr lang="en-US" dirty="0"/>
              <a:t>Secure Storage</a:t>
            </a:r>
          </a:p>
        </p:txBody>
      </p:sp>
      <p:sp>
        <p:nvSpPr>
          <p:cNvPr id="17" name="TextBox 16"/>
          <p:cNvSpPr txBox="1"/>
          <p:nvPr/>
        </p:nvSpPr>
        <p:spPr>
          <a:xfrm>
            <a:off x="224590" y="1065997"/>
            <a:ext cx="11561010" cy="21359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Store as Cyphertext – not Plaintext on a device that encrypts stored objects.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This a layered defense of cyphertext being stored securely on a device that limits access and provides another layer of defense.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 commercially bought AES 256-bit hardware encrypted hard drives and thumb drives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Apricorn Aegis Secure Key 3.0 128GB 256-Bit AES-XTS Hardware Flash Drive -  ASK3-NX-128GB - USB Flash Drives - CDW.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720" y="2818596"/>
            <a:ext cx="2524125" cy="1809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4044" y="5501559"/>
            <a:ext cx="94975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Note: the above images are purely representational and not an endorsement of a specific product</a:t>
            </a:r>
          </a:p>
        </p:txBody>
      </p:sp>
      <p:sp>
        <p:nvSpPr>
          <p:cNvPr id="3" name="AutoShape 4" descr="Amazon.com: Made in Korea - Upgraded SATA III FahanTech Lockdown Series AES  256-bit Hardware Encrypted Hard Drive Enclosures (SATA III Metal-Black):  FahanTech: Computers &amp; Accessor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AutoShape 6" descr="Amazon.com: Made in Korea - Upgraded SATA III FahanTech Lockdown Series AES  256-bit Hardware Encrypted Hard Drive Enclosures (SATA III Metal-Black):  FahanTech: Computers &amp; Accessor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utoShape 8" descr="Amazon.com: Apricorn 1TB Aegis Padlock USB 3.0 256-bit AES XTS Hardware  Encrypted Portable External Hard Drive (A25-3PL256-1000): Computers &amp;  Accessori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utoShape 10" descr="Amazon.com: Apricorn 1TB Aegis Padlock USB 3.0 256-bit AES XTS Hardware  Encrypted Portable External Hard Drive (A25-3PL256-1000): Computers &amp;  Accessori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utoShape 12" descr="Amazon.com: Apricorn 1TB Aegis Padlock USB 3.0 256-bit AES XTS Hardware  Encrypted Portable External Hard Drive (A25-3PL256-1000): Computers &amp;  Accessori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188" y="2611743"/>
            <a:ext cx="1777151" cy="2573115"/>
          </a:xfrm>
          <a:prstGeom prst="rect">
            <a:avLst/>
          </a:prstGeom>
        </p:spPr>
      </p:pic>
    </p:spTree>
    <p:custDataLst>
      <p:tags r:id="rId1"/>
    </p:custDataLst>
    <p:extLst>
      <p:ext uri="{BB962C8B-B14F-4D97-AF65-F5344CB8AC3E}">
        <p14:creationId xmlns:p14="http://schemas.microsoft.com/office/powerpoint/2010/main" val="3063004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37" y="-25479"/>
            <a:ext cx="10526684" cy="905256"/>
          </a:xfrm>
        </p:spPr>
        <p:txBody>
          <a:bodyPr anchor="ctr"/>
          <a:lstStyle/>
          <a:p>
            <a:r>
              <a:rPr lang="en-US" sz="3600" dirty="0"/>
              <a:t>AF Digital Strategy</a:t>
            </a:r>
            <a:endParaRPr lang="en-US" sz="3200" dirty="0"/>
          </a:p>
        </p:txBody>
      </p:sp>
      <p:sp>
        <p:nvSpPr>
          <p:cNvPr id="6" name="object 3"/>
          <p:cNvSpPr txBox="1"/>
          <p:nvPr/>
        </p:nvSpPr>
        <p:spPr>
          <a:xfrm>
            <a:off x="10783032" y="6330195"/>
            <a:ext cx="165964" cy="182807"/>
          </a:xfrm>
          <a:prstGeom prst="rect">
            <a:avLst/>
          </a:prstGeom>
        </p:spPr>
        <p:txBody>
          <a:bodyPr vert="horz" wrap="square" lIns="0" tIns="0" rIns="0" bIns="0" rtlCol="0">
            <a:spAutoFit/>
          </a:bodyPr>
          <a:lstStyle/>
          <a:p>
            <a:pPr marL="13716" marR="0" lvl="0" indent="0" algn="l" defTabSz="914400" rtl="0" eaLnBrk="1" fontAlgn="auto" latinLnBrk="0" hangingPunct="1">
              <a:lnSpc>
                <a:spcPct val="100000"/>
              </a:lnSpc>
              <a:spcBef>
                <a:spcPts val="0"/>
              </a:spcBef>
              <a:spcAft>
                <a:spcPts val="0"/>
              </a:spcAft>
              <a:buClrTx/>
              <a:buSzTx/>
              <a:buFontTx/>
              <a:buNone/>
              <a:tabLst/>
              <a:defRPr/>
            </a:pPr>
            <a:r>
              <a:rPr kumimoji="0" sz="1188" b="0" i="0" u="none" strike="noStrike" kern="1200" cap="none" spc="0" normalizeH="0" baseline="0" noProof="0" dirty="0">
                <a:ln>
                  <a:noFill/>
                </a:ln>
                <a:solidFill>
                  <a:srgbClr val="FFFFFF"/>
                </a:solidFill>
                <a:effectLst/>
                <a:uLnTx/>
                <a:uFillTx/>
                <a:latin typeface="Arial Narrow"/>
                <a:ea typeface="+mn-ea"/>
                <a:cs typeface="Arial Narrow"/>
              </a:rPr>
              <a:t>13</a:t>
            </a:r>
            <a:endParaRPr kumimoji="0" sz="1188" b="0" i="0" u="none" strike="noStrike" kern="1200" cap="none" spc="0" normalizeH="0" baseline="0" noProof="0" dirty="0">
              <a:ln>
                <a:noFill/>
              </a:ln>
              <a:solidFill>
                <a:prstClr val="black"/>
              </a:solidFill>
              <a:effectLst/>
              <a:uLnTx/>
              <a:uFillTx/>
              <a:latin typeface="Arial Narrow"/>
              <a:ea typeface="+mn-ea"/>
              <a:cs typeface="Arial Narrow"/>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87" y="1123950"/>
            <a:ext cx="3390900" cy="4406900"/>
          </a:xfrm>
          <a:prstGeom prst="rect">
            <a:avLst/>
          </a:prstGeom>
        </p:spPr>
      </p:pic>
      <p:sp>
        <p:nvSpPr>
          <p:cNvPr id="10" name="TextBox 9"/>
          <p:cNvSpPr txBox="1"/>
          <p:nvPr/>
        </p:nvSpPr>
        <p:spPr>
          <a:xfrm>
            <a:off x="4017818" y="799117"/>
            <a:ext cx="8063345"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“Mr. Caron compared legacy networks,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most of which are architected as flat networks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Tootsie Roll Pops, with a “hard outer shell with a soft, gooey center”—once adversaries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find an opening in the perimeter security, they can leverage vulnerabilities and gain full access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Many efforts have been made to prevent such breaches, but, referencing Frederick the Great, he said that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he who defends everything defends nothing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He asserted that trying to protect all systems, applications, and data equally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leads to a situation in which some are overprotected, others are under protected, and overall network functionality is constrained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Instead, the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optimal approach to cybersecurity is to determine where protections are needed based on the sensitivity and associated risk</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of individual components.” (p. 48 -49)</a:t>
            </a:r>
          </a:p>
        </p:txBody>
      </p:sp>
      <p:sp>
        <p:nvSpPr>
          <p:cNvPr id="4" name="TextBox 3"/>
          <p:cNvSpPr txBox="1"/>
          <p:nvPr/>
        </p:nvSpPr>
        <p:spPr>
          <a:xfrm flipH="1">
            <a:off x="38631" y="5557326"/>
            <a:ext cx="397918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https://nap.nationalacademies.org/catalog/26531/digital-strategy-for-the-department-of-the-air-force-proceedings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15817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679269" y="-1"/>
            <a:ext cx="10133226" cy="915182"/>
          </a:xfrm>
        </p:spPr>
        <p:txBody>
          <a:bodyPr anchor="ctr"/>
          <a:lstStyle/>
          <a:p>
            <a:r>
              <a:rPr lang="en-US" sz="3600" dirty="0"/>
              <a:t>Architecture – flat network</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095" y="1488585"/>
            <a:ext cx="5481344" cy="4026610"/>
          </a:xfrm>
          <a:prstGeom prst="rect">
            <a:avLst/>
          </a:prstGeom>
        </p:spPr>
      </p:pic>
      <p:sp>
        <p:nvSpPr>
          <p:cNvPr id="6" name="TextBox 5"/>
          <p:cNvSpPr txBox="1"/>
          <p:nvPr/>
        </p:nvSpPr>
        <p:spPr>
          <a:xfrm>
            <a:off x="3212218" y="5247098"/>
            <a:ext cx="565099" cy="226985"/>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75" b="0" i="0" u="none" strike="noStrike" kern="1200" cap="none" spc="0" normalizeH="0" baseline="0" noProof="0" dirty="0">
                <a:ln>
                  <a:noFill/>
                </a:ln>
                <a:solidFill>
                  <a:prstClr val="black"/>
                </a:solidFill>
                <a:effectLst/>
                <a:uLnTx/>
                <a:uFillTx/>
                <a:latin typeface="Calibri" panose="020F0502020204030204"/>
                <a:ea typeface="+mn-ea"/>
                <a:cs typeface="+mn-cs"/>
              </a:rPr>
              <a:t>Remote</a:t>
            </a:r>
          </a:p>
        </p:txBody>
      </p:sp>
      <p:sp>
        <p:nvSpPr>
          <p:cNvPr id="7" name="Rectangle 6"/>
          <p:cNvSpPr/>
          <p:nvPr/>
        </p:nvSpPr>
        <p:spPr>
          <a:xfrm>
            <a:off x="3819144" y="4671670"/>
            <a:ext cx="353873" cy="156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5"/>
          <a:stretch>
            <a:fillRect/>
          </a:stretch>
        </p:blipFill>
        <p:spPr>
          <a:xfrm>
            <a:off x="7258317" y="224811"/>
            <a:ext cx="4458934" cy="966998"/>
          </a:xfrm>
          <a:prstGeom prst="rect">
            <a:avLst/>
          </a:prstGeom>
        </p:spPr>
      </p:pic>
      <p:sp>
        <p:nvSpPr>
          <p:cNvPr id="9" name="TextBox 8"/>
          <p:cNvSpPr txBox="1"/>
          <p:nvPr/>
        </p:nvSpPr>
        <p:spPr>
          <a:xfrm>
            <a:off x="7295662" y="3231335"/>
            <a:ext cx="4266564" cy="541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72" b="0" i="0" u="none" strike="noStrike" kern="1200" cap="none" spc="0" normalizeH="0" baseline="0" noProof="0" dirty="0">
                <a:ln>
                  <a:noFill/>
                </a:ln>
                <a:solidFill>
                  <a:prstClr val="black"/>
                </a:solidFill>
                <a:effectLst/>
                <a:uLnTx/>
                <a:uFillTx/>
                <a:latin typeface="Calibri" panose="020F0502020204030204"/>
                <a:ea typeface="+mn-ea"/>
                <a:cs typeface="+mn-cs"/>
              </a:rPr>
              <a:t>Available at http://www.computerworld.com/article/2487425/cybercrime-hacking/target-breach-happened-because-of`-a-basic-network-segmentation-error.html</a:t>
            </a:r>
          </a:p>
        </p:txBody>
      </p:sp>
      <p:sp>
        <p:nvSpPr>
          <p:cNvPr id="10" name="TextBox 9"/>
          <p:cNvSpPr txBox="1"/>
          <p:nvPr/>
        </p:nvSpPr>
        <p:spPr>
          <a:xfrm>
            <a:off x="7316128" y="1334916"/>
            <a:ext cx="4225632" cy="20868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72" b="0" i="0" u="none" strike="noStrike" kern="1200" cap="none" spc="0" normalizeH="0" baseline="0" noProof="0" dirty="0">
                <a:ln>
                  <a:noFill/>
                </a:ln>
                <a:solidFill>
                  <a:prstClr val="black"/>
                </a:solidFill>
                <a:effectLst/>
                <a:uLnTx/>
                <a:uFillTx/>
                <a:latin typeface="Calibri" panose="020F0502020204030204"/>
                <a:ea typeface="+mn-ea"/>
                <a:cs typeface="+mn-cs"/>
              </a:rPr>
              <a:t>According to Krebs, sources close to the investigation said the attackers first </a:t>
            </a:r>
            <a:r>
              <a:rPr kumimoji="0" lang="en-US" sz="972" b="0" i="0" u="sng" strike="noStrike" kern="1200" cap="none" spc="0" normalizeH="0" baseline="0" noProof="0" dirty="0">
                <a:ln>
                  <a:noFill/>
                </a:ln>
                <a:solidFill>
                  <a:prstClr val="black"/>
                </a:solidFill>
                <a:effectLst/>
                <a:uLnTx/>
                <a:uFillTx/>
                <a:latin typeface="Calibri" panose="020F0502020204030204"/>
                <a:ea typeface="+mn-ea"/>
                <a:cs typeface="+mn-cs"/>
              </a:rPr>
              <a:t>gained access to Target's network </a:t>
            </a:r>
            <a:r>
              <a:rPr kumimoji="0" lang="en-US" sz="972" b="0" i="0" u="none" strike="noStrike" kern="1200" cap="none" spc="0" normalizeH="0" baseline="0" noProof="0" dirty="0">
                <a:ln>
                  <a:noFill/>
                </a:ln>
                <a:solidFill>
                  <a:prstClr val="black"/>
                </a:solidFill>
                <a:effectLst/>
                <a:uLnTx/>
                <a:uFillTx/>
                <a:latin typeface="Calibri" panose="020F0502020204030204"/>
                <a:ea typeface="+mn-ea"/>
                <a:cs typeface="+mn-cs"/>
              </a:rPr>
              <a:t>on Nov. 15, 2013 with a username and </a:t>
            </a:r>
            <a:r>
              <a:rPr kumimoji="0" lang="en-US" sz="972" b="0" i="0" u="sng" strike="noStrike" kern="1200" cap="none" spc="0" normalizeH="0" baseline="0" noProof="0" dirty="0">
                <a:ln>
                  <a:noFill/>
                </a:ln>
                <a:solidFill>
                  <a:prstClr val="black"/>
                </a:solidFill>
                <a:effectLst/>
                <a:uLnTx/>
                <a:uFillTx/>
                <a:latin typeface="Calibri" panose="020F0502020204030204"/>
                <a:ea typeface="+mn-ea"/>
                <a:cs typeface="+mn-cs"/>
              </a:rPr>
              <a:t>password stolen from Fazio Mechanical Services</a:t>
            </a:r>
            <a:r>
              <a:rPr kumimoji="0" lang="en-US" sz="972" b="0" i="0" u="none" strike="noStrike" kern="1200" cap="none" spc="0" normalizeH="0" baseline="0" noProof="0" dirty="0">
                <a:ln>
                  <a:noFill/>
                </a:ln>
                <a:solidFill>
                  <a:prstClr val="black"/>
                </a:solidFill>
                <a:effectLst/>
                <a:uLnTx/>
                <a:uFillTx/>
                <a:latin typeface="Calibri" panose="020F0502020204030204"/>
                <a:ea typeface="+mn-ea"/>
                <a:cs typeface="+mn-cs"/>
              </a:rPr>
              <a:t>, a Sharpsburg, Pa.-based company that specializes in providing refrigeration and HVAC systems for companies like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72"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72" b="0" i="0" u="none" strike="noStrike" kern="1200" cap="none" spc="0" normalizeH="0" baseline="0" noProof="0" dirty="0">
                <a:ln>
                  <a:noFill/>
                </a:ln>
                <a:solidFill>
                  <a:prstClr val="black"/>
                </a:solidFill>
                <a:effectLst/>
                <a:uLnTx/>
                <a:uFillTx/>
                <a:latin typeface="Calibri" panose="020F0502020204030204"/>
                <a:ea typeface="+mn-ea"/>
                <a:cs typeface="+mn-cs"/>
              </a:rPr>
              <a:t>Fazio apparently had </a:t>
            </a:r>
            <a:r>
              <a:rPr kumimoji="0" lang="en-US" sz="972" b="0" i="0" u="sng" strike="noStrike" kern="1200" cap="none" spc="0" normalizeH="0" baseline="0" noProof="0" dirty="0">
                <a:ln>
                  <a:noFill/>
                </a:ln>
                <a:solidFill>
                  <a:prstClr val="black"/>
                </a:solidFill>
                <a:effectLst/>
                <a:uLnTx/>
                <a:uFillTx/>
                <a:latin typeface="Calibri" panose="020F0502020204030204"/>
                <a:ea typeface="+mn-ea"/>
                <a:cs typeface="+mn-cs"/>
              </a:rPr>
              <a:t>access rights to Target's network for carrying out tasks like remotely monitoring energy consumption and temperatures at various stores</a:t>
            </a:r>
            <a:r>
              <a:rPr kumimoji="0" lang="en-US" sz="972"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72"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72" b="0" i="0" u="none" strike="noStrike" kern="1200" cap="none" spc="0" normalizeH="0" baseline="0" noProof="0" dirty="0">
                <a:ln>
                  <a:noFill/>
                </a:ln>
                <a:solidFill>
                  <a:prstClr val="black"/>
                </a:solidFill>
                <a:effectLst/>
                <a:uLnTx/>
                <a:uFillTx/>
                <a:latin typeface="Calibri" panose="020F0502020204030204"/>
                <a:ea typeface="+mn-ea"/>
                <a:cs typeface="+mn-cs"/>
              </a:rPr>
              <a:t>The attackers leveraged the access provided by the Fazio credentials to </a:t>
            </a:r>
            <a:r>
              <a:rPr kumimoji="0" lang="en-US" sz="972" b="0" i="0" u="sng" strike="noStrike" kern="1200" cap="none" spc="0" normalizeH="0" baseline="0" noProof="0" dirty="0">
                <a:ln>
                  <a:noFill/>
                </a:ln>
                <a:solidFill>
                  <a:prstClr val="black"/>
                </a:solidFill>
                <a:effectLst/>
                <a:uLnTx/>
                <a:uFillTx/>
                <a:latin typeface="Calibri" panose="020F0502020204030204"/>
                <a:ea typeface="+mn-ea"/>
                <a:cs typeface="+mn-cs"/>
              </a:rPr>
              <a:t>move about undetected on Target's network and upload malware programs</a:t>
            </a:r>
            <a:r>
              <a:rPr kumimoji="0" lang="en-US" sz="972" b="0" i="0" u="none" strike="noStrike" kern="1200" cap="none" spc="0" normalizeH="0" baseline="0" noProof="0" dirty="0">
                <a:ln>
                  <a:noFill/>
                </a:ln>
                <a:solidFill>
                  <a:prstClr val="black"/>
                </a:solidFill>
                <a:effectLst/>
                <a:uLnTx/>
                <a:uFillTx/>
                <a:latin typeface="Calibri" panose="020F0502020204030204"/>
                <a:ea typeface="+mn-ea"/>
                <a:cs typeface="+mn-cs"/>
              </a:rPr>
              <a:t> on the company's Point of Sale (POS)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9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7663815" y="3872688"/>
            <a:ext cx="4025515"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Why a flat network is so common and extremely insecure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08610" marR="0" lvl="0" indent="-3086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Simple to architect</a:t>
            </a:r>
          </a:p>
          <a:p>
            <a:pPr marL="308610" marR="0" lvl="0" indent="-3086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Cheap to build</a:t>
            </a:r>
          </a:p>
          <a:p>
            <a:pPr marL="308610" marR="0" lvl="0" indent="-3086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Easy to operate and maintain</a:t>
            </a:r>
          </a:p>
        </p:txBody>
      </p:sp>
      <p:sp>
        <p:nvSpPr>
          <p:cNvPr id="11" name="Rectangle 10"/>
          <p:cNvSpPr/>
          <p:nvPr/>
        </p:nvSpPr>
        <p:spPr>
          <a:xfrm>
            <a:off x="2010609" y="5383533"/>
            <a:ext cx="844966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What is the right balance between ease of use and security? </a:t>
            </a:r>
          </a:p>
        </p:txBody>
      </p:sp>
      <p:sp>
        <p:nvSpPr>
          <p:cNvPr id="12" name="TextBox 11"/>
          <p:cNvSpPr txBox="1"/>
          <p:nvPr/>
        </p:nvSpPr>
        <p:spPr>
          <a:xfrm>
            <a:off x="1735480" y="933084"/>
            <a:ext cx="452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Network connected to outside world</a:t>
            </a:r>
          </a:p>
        </p:txBody>
      </p:sp>
    </p:spTree>
    <p:custDataLst>
      <p:tags r:id="rId1"/>
    </p:custDataLst>
    <p:extLst>
      <p:ext uri="{BB962C8B-B14F-4D97-AF65-F5344CB8AC3E}">
        <p14:creationId xmlns:p14="http://schemas.microsoft.com/office/powerpoint/2010/main" val="4246978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71" y="-1"/>
            <a:ext cx="8837689" cy="901338"/>
          </a:xfrm>
        </p:spPr>
        <p:txBody>
          <a:bodyPr anchor="ctr"/>
          <a:lstStyle/>
          <a:p>
            <a:r>
              <a:rPr lang="en-US" sz="3600" dirty="0"/>
              <a:t>Flat Network = Bad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4"/>
          <a:stretch>
            <a:fillRect/>
          </a:stretch>
        </p:blipFill>
        <p:spPr>
          <a:xfrm>
            <a:off x="521756" y="1003991"/>
            <a:ext cx="3703320" cy="4806270"/>
          </a:xfrm>
          <a:prstGeom prst="rect">
            <a:avLst/>
          </a:prstGeom>
        </p:spPr>
      </p:pic>
      <p:sp>
        <p:nvSpPr>
          <p:cNvPr id="7" name="TextBox 6"/>
          <p:cNvSpPr txBox="1"/>
          <p:nvPr/>
        </p:nvSpPr>
        <p:spPr>
          <a:xfrm>
            <a:off x="5478780" y="1520427"/>
            <a:ext cx="5533034" cy="41145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24" b="0" i="0" u="none" strike="noStrike" kern="1200" cap="none" spc="0" normalizeH="0" baseline="0" noProof="0" dirty="0">
                <a:ln>
                  <a:noFill/>
                </a:ln>
                <a:solidFill>
                  <a:prstClr val="black"/>
                </a:solidFill>
                <a:effectLst/>
                <a:uLnTx/>
                <a:uFillTx/>
                <a:latin typeface="Calibri" panose="020F0502020204030204"/>
                <a:ea typeface="+mn-ea"/>
                <a:cs typeface="+mn-cs"/>
              </a:rPr>
              <a:t>““Flat” networks </a:t>
            </a:r>
            <a:r>
              <a:rPr kumimoji="0" lang="en-US" sz="3024" b="0" i="0" u="sng" strike="noStrike" kern="1200" cap="none" spc="0" normalizeH="0" baseline="0" noProof="0" dirty="0">
                <a:ln>
                  <a:noFill/>
                </a:ln>
                <a:solidFill>
                  <a:prstClr val="black"/>
                </a:solidFill>
                <a:effectLst/>
                <a:uLnTx/>
                <a:uFillTx/>
                <a:latin typeface="Calibri" panose="020F0502020204030204"/>
                <a:ea typeface="+mn-ea"/>
                <a:cs typeface="+mn-cs"/>
              </a:rPr>
              <a:t>allow an adversary to easily maneuver to any system connected to that network</a:t>
            </a:r>
            <a:r>
              <a:rPr kumimoji="0" lang="en-US" sz="3024"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24" b="0" i="0" u="sng" strike="noStrike" kern="1200" cap="none" spc="0" normalizeH="0" baseline="0" noProof="0" dirty="0">
                <a:ln>
                  <a:noFill/>
                </a:ln>
                <a:solidFill>
                  <a:prstClr val="black"/>
                </a:solidFill>
                <a:effectLst/>
                <a:uLnTx/>
                <a:uFillTx/>
                <a:latin typeface="Calibri" panose="020F0502020204030204"/>
                <a:ea typeface="+mn-ea"/>
                <a:cs typeface="+mn-cs"/>
              </a:rPr>
              <a:t>Segment your networks</a:t>
            </a:r>
            <a:r>
              <a:rPr kumimoji="0" lang="en-US" sz="3024" b="0" i="0" u="none" strike="noStrike" kern="1200" cap="none" spc="0" normalizeH="0" baseline="0" noProof="0" dirty="0">
                <a:ln>
                  <a:noFill/>
                </a:ln>
                <a:solidFill>
                  <a:prstClr val="black"/>
                </a:solidFill>
                <a:effectLst/>
                <a:uLnTx/>
                <a:uFillTx/>
                <a:latin typeface="Calibri" panose="020F0502020204030204"/>
                <a:ea typeface="+mn-ea"/>
                <a:cs typeface="+mn-cs"/>
              </a:rPr>
              <a:t> into </a:t>
            </a:r>
            <a:r>
              <a:rPr kumimoji="0" lang="en-US" sz="3024" b="0" i="0" u="sng" strike="noStrike" kern="1200" cap="none" spc="0" normalizeH="0" baseline="0" noProof="0" dirty="0">
                <a:ln>
                  <a:noFill/>
                </a:ln>
                <a:solidFill>
                  <a:prstClr val="black"/>
                </a:solidFill>
                <a:effectLst/>
                <a:uLnTx/>
                <a:uFillTx/>
                <a:latin typeface="Calibri" panose="020F0502020204030204"/>
                <a:ea typeface="+mn-ea"/>
                <a:cs typeface="+mn-cs"/>
              </a:rPr>
              <a:t>“subnetworks” to make it harder for an adversary to gain access</a:t>
            </a:r>
            <a:r>
              <a:rPr kumimoji="0" lang="en-US" sz="3024" b="0" i="0" u="none" strike="noStrike" kern="1200" cap="none" spc="0" normalizeH="0" baseline="0" noProof="0" dirty="0">
                <a:ln>
                  <a:noFill/>
                </a:ln>
                <a:solidFill>
                  <a:prstClr val="black"/>
                </a:solidFill>
                <a:effectLst/>
                <a:uLnTx/>
                <a:uFillTx/>
                <a:latin typeface="Calibri" panose="020F0502020204030204"/>
                <a:ea typeface="+mn-ea"/>
                <a:cs typeface="+mn-cs"/>
              </a:rPr>
              <a:t> to essential systems and equipment.”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4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ight Arrow 7"/>
          <p:cNvSpPr/>
          <p:nvPr/>
        </p:nvSpPr>
        <p:spPr>
          <a:xfrm>
            <a:off x="498879" y="4725290"/>
            <a:ext cx="329184" cy="3291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4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flipH="1">
            <a:off x="663471" y="5810261"/>
            <a:ext cx="94758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https://www.dco.uscg.mil/Portals/9/DCO%20Documents/5p/CG-5PC/INV/Alerts/0619.pdf</a:t>
            </a:r>
          </a:p>
        </p:txBody>
      </p:sp>
    </p:spTree>
    <p:custDataLst>
      <p:tags r:id="rId1"/>
    </p:custDataLst>
    <p:extLst>
      <p:ext uri="{BB962C8B-B14F-4D97-AF65-F5344CB8AC3E}">
        <p14:creationId xmlns:p14="http://schemas.microsoft.com/office/powerpoint/2010/main" val="1739934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74" y="-1"/>
            <a:ext cx="8837689" cy="876489"/>
          </a:xfrm>
        </p:spPr>
        <p:txBody>
          <a:bodyPr anchor="ctr"/>
          <a:lstStyle/>
          <a:p>
            <a:r>
              <a:rPr lang="en-US" sz="3600" dirty="0"/>
              <a:t>Segment Networks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4"/>
          <a:stretch>
            <a:fillRect/>
          </a:stretch>
        </p:blipFill>
        <p:spPr>
          <a:xfrm>
            <a:off x="734874" y="1097015"/>
            <a:ext cx="3639883" cy="4696624"/>
          </a:xfrm>
          <a:prstGeom prst="rect">
            <a:avLst/>
          </a:prstGeom>
        </p:spPr>
      </p:pic>
      <p:sp>
        <p:nvSpPr>
          <p:cNvPr id="7" name="Right Arrow 6"/>
          <p:cNvSpPr/>
          <p:nvPr/>
        </p:nvSpPr>
        <p:spPr>
          <a:xfrm>
            <a:off x="652578" y="3877056"/>
            <a:ext cx="164592" cy="2468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4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742688" y="973571"/>
            <a:ext cx="6991096"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“Segmentation is the practice of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dividing a network into sub-networks (segments)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of devices that share similar security requirements. Generally,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segmentation is done by separating access to the most sensitive and vulnerable services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on the network, such as directory services, file-share services, and network management. The network can be further segmented by user groups and determinations made on the level of access each user group requires.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Once a network is properly segmented, appropriate application-aware defenses can be utilized to isolate and secure each network segment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Such isolation is essential to blocking an adversary’s lateral movement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through the network and instilling the principle of least privilege to every network device.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Limiting device communication between segments also enables better monitoring and visibility into an adversary’s attempts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 spread from one segment to another.” (p. 1)</a:t>
            </a:r>
          </a:p>
        </p:txBody>
      </p:sp>
      <p:sp>
        <p:nvSpPr>
          <p:cNvPr id="3" name="TextBox 2"/>
          <p:cNvSpPr txBox="1"/>
          <p:nvPr/>
        </p:nvSpPr>
        <p:spPr>
          <a:xfrm>
            <a:off x="784793" y="5826337"/>
            <a:ext cx="228144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https://media.defense.gov/2019/Sep/09/2002180325/-1/-1/0/Segment%20Networks%20and%20Deploy%20Application%20Aware%20Defenses%20-%20Copy.pdf</a:t>
            </a:r>
          </a:p>
        </p:txBody>
      </p:sp>
    </p:spTree>
    <p:custDataLst>
      <p:tags r:id="rId1"/>
    </p:custDataLst>
    <p:extLst>
      <p:ext uri="{BB962C8B-B14F-4D97-AF65-F5344CB8AC3E}">
        <p14:creationId xmlns:p14="http://schemas.microsoft.com/office/powerpoint/2010/main" val="349472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732" y="0"/>
            <a:ext cx="9052560" cy="883138"/>
          </a:xfrm>
        </p:spPr>
        <p:txBody>
          <a:bodyPr anchor="ctr"/>
          <a:lstStyle/>
          <a:p>
            <a:r>
              <a:rPr lang="en-US" sz="3600" dirty="0"/>
              <a:t>Computer Network Vulnerabilities</a:t>
            </a:r>
          </a:p>
        </p:txBody>
      </p:sp>
      <p:sp>
        <p:nvSpPr>
          <p:cNvPr id="6" name="object 3"/>
          <p:cNvSpPr txBox="1"/>
          <p:nvPr/>
        </p:nvSpPr>
        <p:spPr>
          <a:xfrm>
            <a:off x="11303812" y="6652547"/>
            <a:ext cx="184404" cy="203133"/>
          </a:xfrm>
          <a:prstGeom prst="rect">
            <a:avLst/>
          </a:prstGeom>
        </p:spPr>
        <p:txBody>
          <a:bodyPr vert="horz" wrap="square" lIns="0" tIns="0" rIns="0" bIns="0" rtlCol="0">
            <a:spAutoFit/>
          </a:bodyPr>
          <a:lstStyle/>
          <a:p>
            <a:pPr marL="15240" marR="0" lvl="0" indent="0" algn="l" defTabSz="914400" rtl="0" eaLnBrk="1" fontAlgn="auto" latinLnBrk="0" hangingPunct="1">
              <a:lnSpc>
                <a:spcPct val="100000"/>
              </a:lnSpc>
              <a:spcBef>
                <a:spcPts val="0"/>
              </a:spcBef>
              <a:spcAft>
                <a:spcPts val="0"/>
              </a:spcAft>
              <a:buClrTx/>
              <a:buSzTx/>
              <a:buFontTx/>
              <a:buNone/>
              <a:tabLst/>
              <a:defRPr/>
            </a:pPr>
            <a:r>
              <a:rPr kumimoji="0" sz="1320" b="0" i="0" u="none" strike="noStrike" kern="1200" cap="none" spc="0" normalizeH="0" baseline="0" noProof="0" dirty="0">
                <a:ln>
                  <a:noFill/>
                </a:ln>
                <a:solidFill>
                  <a:srgbClr val="FFFFFF"/>
                </a:solidFill>
                <a:effectLst/>
                <a:uLnTx/>
                <a:uFillTx/>
                <a:latin typeface="Arial Narrow"/>
                <a:ea typeface="+mn-ea"/>
                <a:cs typeface="Arial Narrow"/>
              </a:rPr>
              <a:t>13</a:t>
            </a:r>
            <a:endParaRPr kumimoji="0" sz="1320" b="0" i="0" u="none" strike="noStrike" kern="1200" cap="none" spc="0" normalizeH="0" baseline="0" noProof="0" dirty="0">
              <a:ln>
                <a:noFill/>
              </a:ln>
              <a:solidFill>
                <a:prstClr val="black"/>
              </a:solidFill>
              <a:effectLst/>
              <a:uLnTx/>
              <a:uFillTx/>
              <a:latin typeface="Arial Narrow"/>
              <a:ea typeface="+mn-ea"/>
              <a:cs typeface="Arial Narrow"/>
            </a:endParaRPr>
          </a:p>
        </p:txBody>
      </p:sp>
      <p:pic>
        <p:nvPicPr>
          <p:cNvPr id="3" name="Picture 2"/>
          <p:cNvPicPr>
            <a:picLocks noChangeAspect="1"/>
          </p:cNvPicPr>
          <p:nvPr/>
        </p:nvPicPr>
        <p:blipFill>
          <a:blip r:embed="rId4"/>
          <a:stretch>
            <a:fillRect/>
          </a:stretch>
        </p:blipFill>
        <p:spPr>
          <a:xfrm>
            <a:off x="342739" y="1103049"/>
            <a:ext cx="5965697" cy="4212512"/>
          </a:xfrm>
          <a:prstGeom prst="rect">
            <a:avLst/>
          </a:prstGeom>
        </p:spPr>
      </p:pic>
      <p:sp>
        <p:nvSpPr>
          <p:cNvPr id="5" name="TextBox 4"/>
          <p:cNvSpPr txBox="1"/>
          <p:nvPr/>
        </p:nvSpPr>
        <p:spPr>
          <a:xfrm>
            <a:off x="6594763" y="2332835"/>
            <a:ext cx="541250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diagram is from a DoD Study by Rand (also known as the Ware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Does anyone know when this Report was published? </a:t>
            </a:r>
          </a:p>
        </p:txBody>
      </p:sp>
      <p:sp>
        <p:nvSpPr>
          <p:cNvPr id="7" name="TextBox 6"/>
          <p:cNvSpPr txBox="1"/>
          <p:nvPr/>
        </p:nvSpPr>
        <p:spPr>
          <a:xfrm>
            <a:off x="3934691" y="4946229"/>
            <a:ext cx="6751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 6)</a:t>
            </a:r>
          </a:p>
        </p:txBody>
      </p:sp>
      <p:pic>
        <p:nvPicPr>
          <p:cNvPr id="8" name="Picture 7"/>
          <p:cNvPicPr>
            <a:picLocks noChangeAspect="1"/>
          </p:cNvPicPr>
          <p:nvPr/>
        </p:nvPicPr>
        <p:blipFill>
          <a:blip r:embed="rId5"/>
          <a:stretch>
            <a:fillRect/>
          </a:stretch>
        </p:blipFill>
        <p:spPr>
          <a:xfrm>
            <a:off x="8212768" y="94676"/>
            <a:ext cx="3543482" cy="1358970"/>
          </a:xfrm>
          <a:prstGeom prst="rect">
            <a:avLst/>
          </a:prstGeom>
        </p:spPr>
      </p:pic>
      <p:pic>
        <p:nvPicPr>
          <p:cNvPr id="9" name="Picture 8"/>
          <p:cNvPicPr>
            <a:picLocks noChangeAspect="1"/>
          </p:cNvPicPr>
          <p:nvPr/>
        </p:nvPicPr>
        <p:blipFill>
          <a:blip r:embed="rId6"/>
          <a:stretch>
            <a:fillRect/>
          </a:stretch>
        </p:blipFill>
        <p:spPr>
          <a:xfrm>
            <a:off x="9316413" y="1394075"/>
            <a:ext cx="1022403" cy="863644"/>
          </a:xfrm>
          <a:prstGeom prst="rect">
            <a:avLst/>
          </a:prstGeom>
        </p:spPr>
      </p:pic>
      <p:sp>
        <p:nvSpPr>
          <p:cNvPr id="10" name="TextBox 9"/>
          <p:cNvSpPr txBox="1"/>
          <p:nvPr/>
        </p:nvSpPr>
        <p:spPr>
          <a:xfrm>
            <a:off x="6844145" y="4119418"/>
            <a:ext cx="519603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Defined threats are to the Data, Software, Hardware,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Personnel Access, Transmission, Endpoints, and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Supply Chain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613284" y="5392669"/>
            <a:ext cx="87031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https://csrc.nist.gov/csrc/media/publications/conference-paper/1998/10/08/proceedings-of-the-21st-nissc-1998/documents/early-cs-papers/ware70.pdf</a:t>
            </a:r>
          </a:p>
        </p:txBody>
      </p:sp>
    </p:spTree>
    <p:custDataLst>
      <p:tags r:id="rId1"/>
    </p:custDataLst>
    <p:extLst>
      <p:ext uri="{BB962C8B-B14F-4D97-AF65-F5344CB8AC3E}">
        <p14:creationId xmlns:p14="http://schemas.microsoft.com/office/powerpoint/2010/main" val="347718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105" y="0"/>
            <a:ext cx="9784080" cy="874361"/>
          </a:xfrm>
        </p:spPr>
        <p:txBody>
          <a:bodyPr anchor="ctr"/>
          <a:lstStyle/>
          <a:p>
            <a:r>
              <a:rPr lang="en-US" sz="3600" dirty="0"/>
              <a:t>Segmentation Strategy</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04793" y="927463"/>
            <a:ext cx="6675120" cy="4930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a:ln>
                  <a:noFill/>
                </a:ln>
                <a:solidFill>
                  <a:prstClr val="black"/>
                </a:solidFill>
                <a:effectLst/>
                <a:uLnTx/>
                <a:uFillTx/>
                <a:latin typeface="Calibri" panose="020F0502020204030204"/>
                <a:ea typeface="+mn-ea"/>
                <a:cs typeface="+mn-cs"/>
              </a:rPr>
              <a:t>Creating a Segmentation Strategy </a:t>
            </a:r>
            <a:endPar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segmentation strategy is a documented process for understanding how your ICS assets could be separated during and after a cyber attack. Each ICS environment is unique, based on protocols, network architecture, physical locations,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software, and mission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The first step is to identify the commander’s mission priorities. These are the most critical processes that must remain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The second step is to identify critical processes and dependencies. This includes identifying all of the assets that are required to keep the mission priorities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The third step is to review the network architecture to identify logical points where segmentation could occur to contain infected assets or protect the ICS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 This document should be maintained with the continuity of operations and baseline documentation.” (p. H-1)</a:t>
            </a:r>
            <a:endPar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553" y="790346"/>
            <a:ext cx="3454400" cy="4495800"/>
          </a:xfrm>
          <a:prstGeom prst="rect">
            <a:avLst/>
          </a:prstGeom>
          <a:ln>
            <a:solidFill>
              <a:schemeClr val="tx1"/>
            </a:solidFill>
          </a:ln>
        </p:spPr>
      </p:pic>
      <p:sp>
        <p:nvSpPr>
          <p:cNvPr id="7" name="TextBox 6"/>
          <p:cNvSpPr txBox="1"/>
          <p:nvPr/>
        </p:nvSpPr>
        <p:spPr>
          <a:xfrm>
            <a:off x="7364007" y="5339248"/>
            <a:ext cx="463749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https://www.serdp-estcp.org/Tools-and-Training/Installation-Energy-and-Water/Cybersecurity/Resources-Tools-and-Publications/Resources-and-Tools-Files/DoD-Advanced-Cyber-Industrial-Control-System-Tactics-Techniques-and-Procedures-ACI-TTP</a:t>
            </a:r>
          </a:p>
        </p:txBody>
      </p:sp>
    </p:spTree>
    <p:custDataLst>
      <p:tags r:id="rId1"/>
    </p:custDataLst>
    <p:extLst>
      <p:ext uri="{BB962C8B-B14F-4D97-AF65-F5344CB8AC3E}">
        <p14:creationId xmlns:p14="http://schemas.microsoft.com/office/powerpoint/2010/main" val="294190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701040" y="0"/>
            <a:ext cx="9052560" cy="875211"/>
          </a:xfrm>
        </p:spPr>
        <p:txBody>
          <a:bodyPr anchor="ctr"/>
          <a:lstStyle/>
          <a:p>
            <a:r>
              <a:rPr lang="en-US" sz="3600" dirty="0"/>
              <a:t>Architecture – Data Security</a:t>
            </a:r>
          </a:p>
        </p:txBody>
      </p:sp>
      <p:sp>
        <p:nvSpPr>
          <p:cNvPr id="5" name="TextBox 4"/>
          <p:cNvSpPr txBox="1"/>
          <p:nvPr/>
        </p:nvSpPr>
        <p:spPr>
          <a:xfrm flipH="1">
            <a:off x="5732444" y="5671340"/>
            <a:ext cx="5272440" cy="4985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https://www.opensecurityarchitecture.org/cms/library/patternlandscape/259-pattern-data-security</a:t>
            </a:r>
          </a:p>
        </p:txBody>
      </p:sp>
      <p:pic>
        <p:nvPicPr>
          <p:cNvPr id="2" name="Picture 1"/>
          <p:cNvPicPr>
            <a:picLocks noChangeAspect="1"/>
          </p:cNvPicPr>
          <p:nvPr/>
        </p:nvPicPr>
        <p:blipFill>
          <a:blip r:embed="rId4"/>
          <a:stretch>
            <a:fillRect/>
          </a:stretch>
        </p:blipFill>
        <p:spPr>
          <a:xfrm>
            <a:off x="1432560" y="982647"/>
            <a:ext cx="4127983" cy="5217771"/>
          </a:xfrm>
          <a:prstGeom prst="rect">
            <a:avLst/>
          </a:prstGeom>
        </p:spPr>
      </p:pic>
      <p:sp>
        <p:nvSpPr>
          <p:cNvPr id="6" name="TextBox 5"/>
          <p:cNvSpPr txBox="1"/>
          <p:nvPr/>
        </p:nvSpPr>
        <p:spPr>
          <a:xfrm>
            <a:off x="6174232" y="1371898"/>
            <a:ext cx="5367528" cy="393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“A Data Classification scheme is often used to help understand </a:t>
            </a:r>
            <a:r>
              <a:rPr kumimoji="0" lang="en-US" sz="1920" b="0" i="0" u="sng" strike="noStrike" kern="1200" cap="none" spc="0" normalizeH="0" baseline="0" noProof="0" dirty="0">
                <a:ln>
                  <a:noFill/>
                </a:ln>
                <a:solidFill>
                  <a:prstClr val="black"/>
                </a:solidFill>
                <a:effectLst/>
                <a:uLnTx/>
                <a:uFillTx/>
                <a:latin typeface="Calibri" panose="020F0502020204030204"/>
                <a:ea typeface="+mn-ea"/>
                <a:cs typeface="+mn-cs"/>
              </a:rPr>
              <a:t>which controls are needed for the data types processed</a:t>
            </a: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 by the organization. This </a:t>
            </a:r>
            <a:r>
              <a:rPr kumimoji="0" lang="en-US" sz="1920" b="0" i="0" u="sng" strike="noStrike" kern="1200" cap="none" spc="0" normalizeH="0" baseline="0" noProof="0" dirty="0">
                <a:ln>
                  <a:noFill/>
                </a:ln>
                <a:solidFill>
                  <a:prstClr val="black"/>
                </a:solidFill>
                <a:effectLst/>
                <a:uLnTx/>
                <a:uFillTx/>
                <a:latin typeface="Calibri" panose="020F0502020204030204"/>
                <a:ea typeface="+mn-ea"/>
                <a:cs typeface="+mn-cs"/>
              </a:rPr>
              <a:t>scheme will be defined based on the legal, regulatory and business requirements</a:t>
            </a: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 that the organization must adhere. Common schemes used have 3 or 4 levels, including Public/Unclassified (e.g. Marketing materials), Internal Use (Information shared within the organization or with suppliers e.g. Intranet), Confidential/Private (Sensitive information e.g. Credit card details or Medical history), Secret (Market Sensitive Information e.g. Year-end results or Secret recipe for Coca-Cola).”</a:t>
            </a:r>
          </a:p>
        </p:txBody>
      </p:sp>
    </p:spTree>
    <p:custDataLst>
      <p:tags r:id="rId1"/>
    </p:custDataLst>
    <p:extLst>
      <p:ext uri="{BB962C8B-B14F-4D97-AF65-F5344CB8AC3E}">
        <p14:creationId xmlns:p14="http://schemas.microsoft.com/office/powerpoint/2010/main" val="1042401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698925" y="0"/>
            <a:ext cx="9703026" cy="862149"/>
          </a:xfrm>
        </p:spPr>
        <p:txBody>
          <a:bodyPr anchor="ctr"/>
          <a:lstStyle/>
          <a:p>
            <a:r>
              <a:rPr lang="en-US" sz="3600" dirty="0"/>
              <a:t>Architecture – Secure Access</a:t>
            </a:r>
          </a:p>
        </p:txBody>
      </p:sp>
      <p:pic>
        <p:nvPicPr>
          <p:cNvPr id="2" name="Picture 1"/>
          <p:cNvPicPr>
            <a:picLocks noChangeAspect="1"/>
          </p:cNvPicPr>
          <p:nvPr/>
        </p:nvPicPr>
        <p:blipFill>
          <a:blip r:embed="rId4"/>
          <a:stretch>
            <a:fillRect/>
          </a:stretch>
        </p:blipFill>
        <p:spPr>
          <a:xfrm>
            <a:off x="771626" y="965255"/>
            <a:ext cx="4361847" cy="4931978"/>
          </a:xfrm>
          <a:prstGeom prst="rect">
            <a:avLst/>
          </a:prstGeom>
        </p:spPr>
      </p:pic>
      <p:sp>
        <p:nvSpPr>
          <p:cNvPr id="6" name="TextBox 5"/>
          <p:cNvSpPr txBox="1"/>
          <p:nvPr/>
        </p:nvSpPr>
        <p:spPr>
          <a:xfrm flipH="1">
            <a:off x="5568714" y="5468103"/>
            <a:ext cx="5766216" cy="5355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https://www.opensecurityarchitecture.org/cms/library/patternlandscape/292-pattern-board-room</a:t>
            </a:r>
          </a:p>
        </p:txBody>
      </p:sp>
      <p:sp>
        <p:nvSpPr>
          <p:cNvPr id="7" name="TextBox 6"/>
          <p:cNvSpPr txBox="1"/>
          <p:nvPr/>
        </p:nvSpPr>
        <p:spPr>
          <a:xfrm>
            <a:off x="5967402" y="965255"/>
            <a:ext cx="536752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20" b="1" i="0" u="none" strike="noStrike" kern="1200" cap="none" spc="0" normalizeH="0" baseline="0" noProof="0" dirty="0">
                <a:ln>
                  <a:noFill/>
                </a:ln>
                <a:solidFill>
                  <a:prstClr val="black"/>
                </a:solidFill>
                <a:effectLst/>
                <a:uLnTx/>
                <a:uFillTx/>
                <a:latin typeface="Calibri" panose="020F0502020204030204"/>
                <a:ea typeface="+mn-ea"/>
                <a:cs typeface="+mn-cs"/>
              </a:rPr>
              <a:t>“Synopsis</a:t>
            </a: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 Board of Directors Room for </a:t>
            </a:r>
            <a:r>
              <a:rPr kumimoji="0" lang="en-US" sz="1920" b="0" i="0" u="sng" strike="noStrike" kern="1200" cap="none" spc="0" normalizeH="0" baseline="0" noProof="0" dirty="0">
                <a:ln>
                  <a:noFill/>
                </a:ln>
                <a:solidFill>
                  <a:prstClr val="black"/>
                </a:solidFill>
                <a:effectLst/>
                <a:uLnTx/>
                <a:uFillTx/>
                <a:latin typeface="Calibri" panose="020F0502020204030204"/>
                <a:ea typeface="+mn-ea"/>
                <a:cs typeface="+mn-cs"/>
              </a:rPr>
              <a:t>reading highly confidential documents on an un-trusted computer</a:t>
            </a: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20" b="1" i="0" u="none" strike="noStrike" kern="1200" cap="none" spc="0" normalizeH="0" baseline="0" noProof="0" dirty="0">
                <a:ln>
                  <a:noFill/>
                </a:ln>
                <a:solidFill>
                  <a:prstClr val="black"/>
                </a:solidFill>
                <a:effectLst/>
                <a:uLnTx/>
                <a:uFillTx/>
                <a:latin typeface="Calibri" panose="020F0502020204030204"/>
                <a:ea typeface="+mn-ea"/>
                <a:cs typeface="+mn-cs"/>
              </a:rPr>
              <a:t>Description</a:t>
            </a: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 Board of Directors need access to meeting protocols, agenda and other </a:t>
            </a:r>
            <a:r>
              <a:rPr kumimoji="0" lang="en-US" sz="1920" b="0" i="0" u="sng" strike="noStrike" kern="1200" cap="none" spc="0" normalizeH="0" baseline="0" noProof="0" dirty="0">
                <a:ln>
                  <a:noFill/>
                </a:ln>
                <a:solidFill>
                  <a:prstClr val="black"/>
                </a:solidFill>
                <a:effectLst/>
                <a:uLnTx/>
                <a:uFillTx/>
                <a:latin typeface="Calibri" panose="020F0502020204030204"/>
                <a:ea typeface="+mn-ea"/>
                <a:cs typeface="+mn-cs"/>
              </a:rPr>
              <a:t>highly confidential information</a:t>
            </a: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 Any computer may be used, even un-trusted or compromised computers. The documents accessible are </a:t>
            </a:r>
            <a:r>
              <a:rPr kumimoji="0" lang="en-US" sz="1920" b="0" i="0" u="sng" strike="noStrike" kern="1200" cap="none" spc="0" normalizeH="0" baseline="0" noProof="0" dirty="0">
                <a:ln>
                  <a:noFill/>
                </a:ln>
                <a:solidFill>
                  <a:prstClr val="black"/>
                </a:solidFill>
                <a:effectLst/>
                <a:uLnTx/>
                <a:uFillTx/>
                <a:latin typeface="Calibri" panose="020F0502020204030204"/>
                <a:ea typeface="+mn-ea"/>
                <a:cs typeface="+mn-cs"/>
              </a:rPr>
              <a:t>highly confidential and no traces of documents shall be found on computer</a:t>
            </a: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 It shall not be possible to download the documents in clear text or to print the documents. </a:t>
            </a:r>
            <a:r>
              <a:rPr kumimoji="0" lang="en-US" sz="1920" b="0" i="0" u="sng" strike="noStrike" kern="1200" cap="none" spc="0" normalizeH="0" baseline="0" noProof="0" dirty="0">
                <a:ln>
                  <a:noFill/>
                </a:ln>
                <a:solidFill>
                  <a:prstClr val="black"/>
                </a:solidFill>
                <a:effectLst/>
                <a:uLnTx/>
                <a:uFillTx/>
                <a:latin typeface="Calibri" panose="020F0502020204030204"/>
                <a:ea typeface="+mn-ea"/>
                <a:cs typeface="+mn-cs"/>
              </a:rPr>
              <a:t>Detailed audit functionality shows which user has read which document and when</a:t>
            </a: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920" b="0" i="0" u="sng" strike="noStrike" kern="1200" cap="none" spc="0" normalizeH="0" baseline="0" noProof="0" dirty="0">
                <a:ln>
                  <a:noFill/>
                </a:ln>
                <a:solidFill>
                  <a:prstClr val="black"/>
                </a:solidFill>
                <a:effectLst/>
                <a:uLnTx/>
                <a:uFillTx/>
                <a:latin typeface="Calibri" panose="020F0502020204030204"/>
                <a:ea typeface="+mn-ea"/>
                <a:cs typeface="+mn-cs"/>
              </a:rPr>
              <a:t>All documents are stored in the PDF format</a:t>
            </a:r>
            <a:r>
              <a:rPr kumimoji="0" lang="en-US" sz="192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381737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748" y="0"/>
            <a:ext cx="10526684" cy="905256"/>
          </a:xfrm>
        </p:spPr>
        <p:txBody>
          <a:bodyPr anchor="ctr"/>
          <a:lstStyle/>
          <a:p>
            <a:r>
              <a:rPr lang="en-US" sz="3600" dirty="0"/>
              <a:t>Scenario 2: Connected Network</a:t>
            </a:r>
            <a:endParaRPr lang="en-US" sz="3200" dirty="0"/>
          </a:p>
        </p:txBody>
      </p:sp>
      <p:sp>
        <p:nvSpPr>
          <p:cNvPr id="6" name="object 3"/>
          <p:cNvSpPr txBox="1"/>
          <p:nvPr/>
        </p:nvSpPr>
        <p:spPr>
          <a:xfrm>
            <a:off x="10783032" y="6330195"/>
            <a:ext cx="165964" cy="182807"/>
          </a:xfrm>
          <a:prstGeom prst="rect">
            <a:avLst/>
          </a:prstGeom>
        </p:spPr>
        <p:txBody>
          <a:bodyPr vert="horz" wrap="square" lIns="0" tIns="0" rIns="0" bIns="0" rtlCol="0">
            <a:spAutoFit/>
          </a:bodyPr>
          <a:lstStyle/>
          <a:p>
            <a:pPr marL="13716" marR="0" lvl="0" indent="0" algn="l" defTabSz="914400" rtl="0" eaLnBrk="1" fontAlgn="auto" latinLnBrk="0" hangingPunct="1">
              <a:lnSpc>
                <a:spcPct val="100000"/>
              </a:lnSpc>
              <a:spcBef>
                <a:spcPts val="0"/>
              </a:spcBef>
              <a:spcAft>
                <a:spcPts val="0"/>
              </a:spcAft>
              <a:buClrTx/>
              <a:buSzTx/>
              <a:buFontTx/>
              <a:buNone/>
              <a:tabLst/>
              <a:defRPr/>
            </a:pPr>
            <a:r>
              <a:rPr kumimoji="0" sz="1188" b="0" i="0" u="none" strike="noStrike" kern="1200" cap="none" spc="0" normalizeH="0" baseline="0" noProof="0" dirty="0">
                <a:ln>
                  <a:noFill/>
                </a:ln>
                <a:solidFill>
                  <a:srgbClr val="FFFFFF"/>
                </a:solidFill>
                <a:effectLst/>
                <a:uLnTx/>
                <a:uFillTx/>
                <a:latin typeface="Arial Narrow"/>
                <a:ea typeface="+mn-ea"/>
                <a:cs typeface="Arial Narrow"/>
              </a:rPr>
              <a:t>13</a:t>
            </a:r>
            <a:endParaRPr kumimoji="0" sz="1188" b="0" i="0" u="none" strike="noStrike" kern="1200" cap="none" spc="0" normalizeH="0" baseline="0" noProof="0" dirty="0">
              <a:ln>
                <a:noFill/>
              </a:ln>
              <a:solidFill>
                <a:prstClr val="black"/>
              </a:solidFill>
              <a:effectLst/>
              <a:uLnTx/>
              <a:uFillTx/>
              <a:latin typeface="Arial Narrow"/>
              <a:ea typeface="+mn-ea"/>
              <a:cs typeface="Arial Narrow"/>
            </a:endParaRPr>
          </a:p>
        </p:txBody>
      </p:sp>
      <p:pic>
        <p:nvPicPr>
          <p:cNvPr id="3" name="Picture 2"/>
          <p:cNvPicPr>
            <a:picLocks noChangeAspect="1"/>
          </p:cNvPicPr>
          <p:nvPr/>
        </p:nvPicPr>
        <p:blipFill>
          <a:blip r:embed="rId4"/>
          <a:stretch>
            <a:fillRect/>
          </a:stretch>
        </p:blipFill>
        <p:spPr>
          <a:xfrm>
            <a:off x="602058" y="1302327"/>
            <a:ext cx="10346938" cy="3860799"/>
          </a:xfrm>
          <a:prstGeom prst="rect">
            <a:avLst/>
          </a:prstGeom>
        </p:spPr>
      </p:pic>
      <p:sp>
        <p:nvSpPr>
          <p:cNvPr id="5" name="TextBox 4"/>
          <p:cNvSpPr txBox="1"/>
          <p:nvPr/>
        </p:nvSpPr>
        <p:spPr>
          <a:xfrm>
            <a:off x="944880" y="5377328"/>
            <a:ext cx="79889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https://www.cmtc.com/cybersecurity</a:t>
            </a:r>
          </a:p>
        </p:txBody>
      </p:sp>
    </p:spTree>
    <p:custDataLst>
      <p:tags r:id="rId1"/>
    </p:custDataLst>
    <p:extLst>
      <p:ext uri="{BB962C8B-B14F-4D97-AF65-F5344CB8AC3E}">
        <p14:creationId xmlns:p14="http://schemas.microsoft.com/office/powerpoint/2010/main" val="1266656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30" y="0"/>
            <a:ext cx="10526684" cy="905256"/>
          </a:xfrm>
        </p:spPr>
        <p:txBody>
          <a:bodyPr anchor="ctr"/>
          <a:lstStyle/>
          <a:p>
            <a:r>
              <a:rPr lang="en-US" sz="3600" dirty="0"/>
              <a:t>Scenario 3: Outsourced (Cloud) Networking </a:t>
            </a:r>
            <a:endParaRPr lang="en-US" sz="3200" dirty="0"/>
          </a:p>
        </p:txBody>
      </p:sp>
      <p:sp>
        <p:nvSpPr>
          <p:cNvPr id="6" name="object 3"/>
          <p:cNvSpPr txBox="1"/>
          <p:nvPr/>
        </p:nvSpPr>
        <p:spPr>
          <a:xfrm>
            <a:off x="10783032" y="6330195"/>
            <a:ext cx="165964" cy="182807"/>
          </a:xfrm>
          <a:prstGeom prst="rect">
            <a:avLst/>
          </a:prstGeom>
        </p:spPr>
        <p:txBody>
          <a:bodyPr vert="horz" wrap="square" lIns="0" tIns="0" rIns="0" bIns="0" rtlCol="0">
            <a:spAutoFit/>
          </a:bodyPr>
          <a:lstStyle/>
          <a:p>
            <a:pPr marL="13716" marR="0" lvl="0" indent="0" algn="l" defTabSz="914400" rtl="0" eaLnBrk="1" fontAlgn="auto" latinLnBrk="0" hangingPunct="1">
              <a:lnSpc>
                <a:spcPct val="100000"/>
              </a:lnSpc>
              <a:spcBef>
                <a:spcPts val="0"/>
              </a:spcBef>
              <a:spcAft>
                <a:spcPts val="0"/>
              </a:spcAft>
              <a:buClrTx/>
              <a:buSzTx/>
              <a:buFontTx/>
              <a:buNone/>
              <a:tabLst/>
              <a:defRPr/>
            </a:pPr>
            <a:r>
              <a:rPr kumimoji="0" sz="1188" b="0" i="0" u="none" strike="noStrike" kern="1200" cap="none" spc="0" normalizeH="0" baseline="0" noProof="0" dirty="0">
                <a:ln>
                  <a:noFill/>
                </a:ln>
                <a:solidFill>
                  <a:srgbClr val="FFFFFF"/>
                </a:solidFill>
                <a:effectLst/>
                <a:uLnTx/>
                <a:uFillTx/>
                <a:latin typeface="Arial Narrow"/>
                <a:ea typeface="+mn-ea"/>
                <a:cs typeface="Arial Narrow"/>
              </a:rPr>
              <a:t>13</a:t>
            </a:r>
            <a:endParaRPr kumimoji="0" sz="1188" b="0" i="0" u="none" strike="noStrike" kern="1200" cap="none" spc="0" normalizeH="0" baseline="0" noProof="0" dirty="0">
              <a:ln>
                <a:noFill/>
              </a:ln>
              <a:solidFill>
                <a:prstClr val="black"/>
              </a:solidFill>
              <a:effectLst/>
              <a:uLnTx/>
              <a:uFillTx/>
              <a:latin typeface="Arial Narrow"/>
              <a:ea typeface="+mn-ea"/>
              <a:cs typeface="Arial Narrow"/>
            </a:endParaRPr>
          </a:p>
        </p:txBody>
      </p:sp>
      <p:pic>
        <p:nvPicPr>
          <p:cNvPr id="4" name="Picture 3" descr="Chart with the four Information Impact Levels identified with description of each." title="Information Impact Level Chart"/>
          <p:cNvPicPr>
            <a:picLocks noChangeAspect="1"/>
          </p:cNvPicPr>
          <p:nvPr/>
        </p:nvPicPr>
        <p:blipFill>
          <a:blip r:embed="rId4"/>
          <a:stretch>
            <a:fillRect/>
          </a:stretch>
        </p:blipFill>
        <p:spPr>
          <a:xfrm>
            <a:off x="229894" y="2521905"/>
            <a:ext cx="6649722" cy="3281681"/>
          </a:xfrm>
          <a:prstGeom prst="rect">
            <a:avLst/>
          </a:prstGeom>
        </p:spPr>
      </p:pic>
      <p:sp>
        <p:nvSpPr>
          <p:cNvPr id="5" name="Rectangle 4"/>
          <p:cNvSpPr/>
          <p:nvPr/>
        </p:nvSpPr>
        <p:spPr>
          <a:xfrm>
            <a:off x="331945" y="1166367"/>
            <a:ext cx="11250455" cy="120032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DoD data is important, but not all data needs to be equally protected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Information Impact Levels (IILs) consider the potential impact should the confidentiality and integrity of the information be compromised</a:t>
            </a:r>
          </a:p>
        </p:txBody>
      </p:sp>
      <p:pic>
        <p:nvPicPr>
          <p:cNvPr id="7" name="Picture 6"/>
          <p:cNvPicPr>
            <a:picLocks noChangeAspect="1"/>
          </p:cNvPicPr>
          <p:nvPr/>
        </p:nvPicPr>
        <p:blipFill>
          <a:blip r:embed="rId5"/>
          <a:stretch>
            <a:fillRect/>
          </a:stretch>
        </p:blipFill>
        <p:spPr>
          <a:xfrm>
            <a:off x="9040368" y="2521905"/>
            <a:ext cx="2542032" cy="3291310"/>
          </a:xfrm>
          <a:prstGeom prst="rect">
            <a:avLst/>
          </a:prstGeom>
          <a:ln>
            <a:solidFill>
              <a:schemeClr val="tx1"/>
            </a:solidFill>
          </a:ln>
        </p:spPr>
      </p:pic>
      <p:sp>
        <p:nvSpPr>
          <p:cNvPr id="8" name="Right Arrow 7"/>
          <p:cNvSpPr/>
          <p:nvPr/>
        </p:nvSpPr>
        <p:spPr>
          <a:xfrm rot="10800000">
            <a:off x="2393551" y="3463637"/>
            <a:ext cx="397164" cy="138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7137716" y="3248241"/>
            <a:ext cx="159988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CUI is at least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IIL 4</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or above!!</a:t>
            </a:r>
          </a:p>
        </p:txBody>
      </p:sp>
    </p:spTree>
    <p:custDataLst>
      <p:tags r:id="rId1"/>
    </p:custDataLst>
    <p:extLst>
      <p:ext uri="{BB962C8B-B14F-4D97-AF65-F5344CB8AC3E}">
        <p14:creationId xmlns:p14="http://schemas.microsoft.com/office/powerpoint/2010/main" val="1318768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03" y="0"/>
            <a:ext cx="9052560" cy="859536"/>
          </a:xfrm>
        </p:spPr>
        <p:txBody>
          <a:bodyPr anchor="ctr"/>
          <a:lstStyle/>
          <a:p>
            <a:r>
              <a:rPr lang="en-US" sz="3600" dirty="0"/>
              <a:t>Shared Responsibility</a:t>
            </a:r>
          </a:p>
        </p:txBody>
      </p:sp>
      <p:pic>
        <p:nvPicPr>
          <p:cNvPr id="4" name="Picture 3"/>
          <p:cNvPicPr>
            <a:picLocks noChangeAspect="1"/>
          </p:cNvPicPr>
          <p:nvPr/>
        </p:nvPicPr>
        <p:blipFill>
          <a:blip r:embed="rId4"/>
          <a:stretch>
            <a:fillRect/>
          </a:stretch>
        </p:blipFill>
        <p:spPr>
          <a:xfrm>
            <a:off x="6063524" y="60910"/>
            <a:ext cx="5437048" cy="1835659"/>
          </a:xfrm>
          <a:prstGeom prst="rect">
            <a:avLst/>
          </a:prstGeom>
        </p:spPr>
      </p:pic>
      <p:sp>
        <p:nvSpPr>
          <p:cNvPr id="5" name="Rectangle 4"/>
          <p:cNvSpPr/>
          <p:nvPr/>
        </p:nvSpPr>
        <p:spPr>
          <a:xfrm>
            <a:off x="609601" y="1334987"/>
            <a:ext cx="3749040" cy="6093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80" b="0" i="0" u="none" strike="noStrike" kern="1200" cap="none" spc="0" normalizeH="0" baseline="0" noProof="0" dirty="0">
                <a:ln>
                  <a:noFill/>
                </a:ln>
                <a:solidFill>
                  <a:prstClr val="black"/>
                </a:solidFill>
                <a:effectLst/>
                <a:uLnTx/>
                <a:uFillTx/>
                <a:latin typeface="Calibri" panose="020F0502020204030204"/>
                <a:ea typeface="+mn-ea"/>
                <a:cs typeface="+mn-cs"/>
              </a:rPr>
              <a:t>https://aws.amazon.com/compliance/shared-responsibility-model/</a:t>
            </a:r>
          </a:p>
        </p:txBody>
      </p:sp>
      <p:sp>
        <p:nvSpPr>
          <p:cNvPr id="7" name="Rectangle 6"/>
          <p:cNvSpPr/>
          <p:nvPr/>
        </p:nvSpPr>
        <p:spPr>
          <a:xfrm>
            <a:off x="243840" y="2126704"/>
            <a:ext cx="11762231" cy="164352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40" b="0" i="0" u="sng" strike="noStrike" kern="1200" cap="none" spc="0" normalizeH="0" baseline="0" noProof="0" dirty="0">
                <a:ln>
                  <a:noFill/>
                </a:ln>
                <a:solidFill>
                  <a:prstClr val="black"/>
                </a:solidFill>
                <a:effectLst/>
                <a:uLnTx/>
                <a:uFillTx/>
                <a:latin typeface="Calibri" panose="020F0502020204030204"/>
                <a:ea typeface="+mn-ea"/>
                <a:cs typeface="+mn-cs"/>
              </a:rPr>
              <a:t>“Security and Compliance is a shared responsibility between AWS and the customer</a:t>
            </a: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 This shared model can help relieve the customer’s operational burden as </a:t>
            </a:r>
            <a:r>
              <a:rPr kumimoji="0" lang="en-US" sz="1440" b="0" i="0" u="sng" strike="noStrike" kern="1200" cap="none" spc="0" normalizeH="0" baseline="0" noProof="0" dirty="0">
                <a:ln>
                  <a:noFill/>
                </a:ln>
                <a:solidFill>
                  <a:prstClr val="black"/>
                </a:solidFill>
                <a:effectLst/>
                <a:uLnTx/>
                <a:uFillTx/>
                <a:latin typeface="Calibri" panose="020F0502020204030204"/>
                <a:ea typeface="+mn-ea"/>
                <a:cs typeface="+mn-cs"/>
              </a:rPr>
              <a:t>AWS operates, manages and controls</a:t>
            </a: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 the components from the host operating system and virtualization layer down to the physical security of the facilities in which the service operates. The </a:t>
            </a:r>
            <a:r>
              <a:rPr kumimoji="0" lang="en-US" sz="1440" b="0" i="0" u="sng" strike="noStrike" kern="1200" cap="none" spc="0" normalizeH="0" baseline="0" noProof="0" dirty="0">
                <a:ln>
                  <a:noFill/>
                </a:ln>
                <a:solidFill>
                  <a:prstClr val="black"/>
                </a:solidFill>
                <a:effectLst/>
                <a:uLnTx/>
                <a:uFillTx/>
                <a:latin typeface="Calibri" panose="020F0502020204030204"/>
                <a:ea typeface="+mn-ea"/>
                <a:cs typeface="+mn-cs"/>
              </a:rPr>
              <a:t>customer assumes responsibility and management of the guest operating system (including updates and security patches), other associated application software as well as the configuration of the AWS provided security group firewall</a:t>
            </a: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 Customers should </a:t>
            </a:r>
            <a:r>
              <a:rPr kumimoji="0" lang="en-US" sz="1440" b="0" i="0" u="sng" strike="noStrike" kern="1200" cap="none" spc="0" normalizeH="0" baseline="0" noProof="0" dirty="0">
                <a:ln>
                  <a:noFill/>
                </a:ln>
                <a:solidFill>
                  <a:prstClr val="black"/>
                </a:solidFill>
                <a:effectLst/>
                <a:uLnTx/>
                <a:uFillTx/>
                <a:latin typeface="Calibri" panose="020F0502020204030204"/>
                <a:ea typeface="+mn-ea"/>
                <a:cs typeface="+mn-cs"/>
              </a:rPr>
              <a:t>carefully consider the services they choose as their responsibilities vary depending on the services used</a:t>
            </a: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 the integration of those services into their IT environment, and applicable laws and regulations. The </a:t>
            </a:r>
            <a:r>
              <a:rPr kumimoji="0" lang="en-US" sz="1440" b="0" i="0" u="sng" strike="noStrike" kern="1200" cap="none" spc="0" normalizeH="0" baseline="0" noProof="0" dirty="0">
                <a:ln>
                  <a:noFill/>
                </a:ln>
                <a:solidFill>
                  <a:prstClr val="black"/>
                </a:solidFill>
                <a:effectLst/>
                <a:uLnTx/>
                <a:uFillTx/>
                <a:latin typeface="Calibri" panose="020F0502020204030204"/>
                <a:ea typeface="+mn-ea"/>
                <a:cs typeface="+mn-cs"/>
              </a:rPr>
              <a:t>nature of this shared responsibility also provides the flexibility and customer control that permits the deployment</a:t>
            </a: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 As shown in the chart below, this differentiation of responsibility is commonly referred to </a:t>
            </a:r>
            <a:r>
              <a:rPr kumimoji="0" lang="en-US" sz="1440" b="0" i="0" u="sng" strike="noStrike" kern="1200" cap="none" spc="0" normalizeH="0" baseline="0" noProof="0" dirty="0">
                <a:ln>
                  <a:noFill/>
                </a:ln>
                <a:solidFill>
                  <a:prstClr val="black"/>
                </a:solidFill>
                <a:effectLst/>
                <a:uLnTx/>
                <a:uFillTx/>
                <a:latin typeface="Calibri" panose="020F0502020204030204"/>
                <a:ea typeface="+mn-ea"/>
                <a:cs typeface="+mn-cs"/>
              </a:rPr>
              <a:t>as Security “of” the Cloud versus Security “in” the Cloud.”</a:t>
            </a:r>
          </a:p>
        </p:txBody>
      </p:sp>
      <p:pic>
        <p:nvPicPr>
          <p:cNvPr id="8" name="Picture 7"/>
          <p:cNvPicPr>
            <a:picLocks noChangeAspect="1"/>
          </p:cNvPicPr>
          <p:nvPr/>
        </p:nvPicPr>
        <p:blipFill>
          <a:blip r:embed="rId5"/>
          <a:stretch>
            <a:fillRect/>
          </a:stretch>
        </p:blipFill>
        <p:spPr>
          <a:xfrm>
            <a:off x="6900727" y="3799356"/>
            <a:ext cx="4279805" cy="2303909"/>
          </a:xfrm>
          <a:prstGeom prst="rect">
            <a:avLst/>
          </a:prstGeom>
        </p:spPr>
      </p:pic>
      <p:sp>
        <p:nvSpPr>
          <p:cNvPr id="9" name="Rectangle 8"/>
          <p:cNvSpPr/>
          <p:nvPr/>
        </p:nvSpPr>
        <p:spPr>
          <a:xfrm>
            <a:off x="243840" y="3952550"/>
            <a:ext cx="6005656" cy="20867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…”This </a:t>
            </a:r>
            <a:r>
              <a:rPr kumimoji="0" lang="en-US" sz="1440" b="0" i="0" u="sng" strike="noStrike" kern="1200" cap="none" spc="0" normalizeH="0" baseline="0" noProof="0" dirty="0">
                <a:ln>
                  <a:noFill/>
                </a:ln>
                <a:solidFill>
                  <a:prstClr val="black"/>
                </a:solidFill>
                <a:effectLst/>
                <a:uLnTx/>
                <a:uFillTx/>
                <a:latin typeface="Calibri" panose="020F0502020204030204"/>
                <a:ea typeface="+mn-ea"/>
                <a:cs typeface="+mn-cs"/>
              </a:rPr>
              <a:t>customer/AWS shared responsibility model also extends to IT controls</a:t>
            </a: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 Just as the responsibility to operate the IT environment is shared between AWS and its customers, </a:t>
            </a:r>
            <a:r>
              <a:rPr kumimoji="0" lang="en-US" sz="1440" b="0" i="0" u="sng" strike="noStrike" kern="1200" cap="none" spc="0" normalizeH="0" baseline="0" noProof="0" dirty="0">
                <a:ln>
                  <a:noFill/>
                </a:ln>
                <a:solidFill>
                  <a:prstClr val="black"/>
                </a:solidFill>
                <a:effectLst/>
                <a:uLnTx/>
                <a:uFillTx/>
                <a:latin typeface="Calibri" panose="020F0502020204030204"/>
                <a:ea typeface="+mn-ea"/>
                <a:cs typeface="+mn-cs"/>
              </a:rPr>
              <a:t>so is the management, operation and verification of IT controls shared</a:t>
            </a: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 AWS can help relieve customer burden of operating controls by managing those controls associated with the physical infrastructure deployed in the AWS environment that may previously have been managed by the customer. </a:t>
            </a:r>
            <a:r>
              <a:rPr kumimoji="0" lang="en-US" sz="1440" b="0" i="0" u="sng" strike="noStrike" kern="1200" cap="none" spc="0" normalizeH="0" baseline="0" noProof="0" dirty="0">
                <a:ln>
                  <a:noFill/>
                </a:ln>
                <a:solidFill>
                  <a:prstClr val="black"/>
                </a:solidFill>
                <a:effectLst/>
                <a:uLnTx/>
                <a:uFillTx/>
                <a:latin typeface="Calibri" panose="020F0502020204030204"/>
                <a:ea typeface="+mn-ea"/>
                <a:cs typeface="+mn-cs"/>
              </a:rPr>
              <a:t>As every customer is deployed differently in AWS</a:t>
            </a: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 customers can </a:t>
            </a:r>
            <a:r>
              <a:rPr kumimoji="0" lang="en-US" sz="1440" b="0" i="0" u="sng" strike="noStrike" kern="1200" cap="none" spc="0" normalizeH="0" baseline="0" noProof="0" dirty="0">
                <a:ln>
                  <a:noFill/>
                </a:ln>
                <a:solidFill>
                  <a:prstClr val="black"/>
                </a:solidFill>
                <a:effectLst/>
                <a:uLnTx/>
                <a:uFillTx/>
                <a:latin typeface="Calibri" panose="020F0502020204030204"/>
                <a:ea typeface="+mn-ea"/>
                <a:cs typeface="+mn-cs"/>
              </a:rPr>
              <a:t>take advantage of shifting management of certain IT controls to AWS which results in a (new) distributed control environment</a:t>
            </a: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2327739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www.DAU.edu</a:t>
            </a:r>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F59A3E-EC8F-7742-AC39-47B91BD8F890}"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9" name="Content Placeholder 2"/>
          <p:cNvSpPr>
            <a:spLocks noGrp="1"/>
          </p:cNvSpPr>
          <p:nvPr>
            <p:ph sz="half" idx="1"/>
          </p:nvPr>
        </p:nvSpPr>
        <p:spPr>
          <a:xfrm>
            <a:off x="2667001" y="2690812"/>
            <a:ext cx="7543800" cy="3848100"/>
          </a:xfrm>
        </p:spPr>
        <p:txBody>
          <a:bodyPr>
            <a:normAutofit/>
          </a:bodyPr>
          <a:lstStyle/>
          <a:p>
            <a:pPr marL="0" indent="0" algn="ctr">
              <a:buNone/>
            </a:pPr>
            <a:r>
              <a:rPr lang="en-US" sz="4000" dirty="0"/>
              <a:t>Questions</a:t>
            </a:r>
          </a:p>
        </p:txBody>
      </p:sp>
    </p:spTree>
    <p:custDataLst>
      <p:tags r:id="rId1"/>
    </p:custDataLst>
    <p:extLst>
      <p:ext uri="{BB962C8B-B14F-4D97-AF65-F5344CB8AC3E}">
        <p14:creationId xmlns:p14="http://schemas.microsoft.com/office/powerpoint/2010/main" val="1008088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96900"/>
            <a:ext cx="12191999" cy="614404"/>
          </a:xfrm>
        </p:spPr>
        <p:txBody>
          <a:bodyPr>
            <a:noAutofit/>
          </a:bodyPr>
          <a:lstStyle/>
          <a:p>
            <a:r>
              <a:rPr lang="en-US" dirty="0"/>
              <a:t>Any Questions?</a:t>
            </a:r>
          </a:p>
        </p:txBody>
      </p:sp>
      <p:sp>
        <p:nvSpPr>
          <p:cNvPr id="3" name="Content Placeholder 2"/>
          <p:cNvSpPr>
            <a:spLocks noGrp="1"/>
          </p:cNvSpPr>
          <p:nvPr>
            <p:ph idx="1"/>
          </p:nvPr>
        </p:nvSpPr>
        <p:spPr>
          <a:xfrm>
            <a:off x="460907" y="2070059"/>
            <a:ext cx="7680202" cy="3829050"/>
          </a:xfrm>
        </p:spPr>
        <p:txBody>
          <a:bodyPr>
            <a:normAutofit/>
          </a:bodyPr>
          <a:lstStyle/>
          <a:p>
            <a:pPr>
              <a:buSzPct val="160000"/>
              <a:buFont typeface="Wingdings" panose="05000000000000000000" pitchFamily="2" charset="2"/>
              <a:buChar char="§"/>
            </a:pPr>
            <a:r>
              <a:rPr lang="en-US" sz="1800" dirty="0"/>
              <a:t>This briefing is not a substitute for reading the FAR and DFARS in your contract.</a:t>
            </a:r>
          </a:p>
          <a:p>
            <a:pPr>
              <a:buSzPct val="160000"/>
              <a:buFont typeface="Wingdings" panose="05000000000000000000" pitchFamily="2" charset="2"/>
              <a:buChar char="§"/>
            </a:pPr>
            <a:r>
              <a:rPr lang="en-US" sz="1800" dirty="0"/>
              <a:t>This presentation and other presentations in the Blue Cyber Educational Series and be found on the Blue Cyber webpage:  </a:t>
            </a:r>
            <a:r>
              <a:rPr lang="en-US" sz="1800" dirty="0">
                <a:hlinkClick r:id="rId3"/>
              </a:rPr>
              <a:t>https://www.safcn.af.mil/CISO/Small-Business-Cybersecurity-Information/</a:t>
            </a:r>
            <a:r>
              <a:rPr lang="en-US" sz="1800" dirty="0"/>
              <a:t> </a:t>
            </a:r>
          </a:p>
          <a:p>
            <a:pPr>
              <a:buSzPct val="160000"/>
              <a:buFont typeface="Wingdings" panose="05000000000000000000" pitchFamily="2" charset="2"/>
              <a:buChar char="§"/>
            </a:pPr>
            <a:r>
              <a:rPr lang="en-US" sz="1800" dirty="0"/>
              <a:t>Please provide questions, feedback or if you just want to talk about your cyber security /data protection questions to </a:t>
            </a:r>
            <a:r>
              <a:rPr lang="en-US" sz="1800" dirty="0">
                <a:hlinkClick r:id="rId4"/>
              </a:rPr>
              <a:t>Kelley.Kiernan@us.af.mil</a:t>
            </a:r>
            <a:endParaRPr lang="en-US" sz="1800" dirty="0"/>
          </a:p>
          <a:p>
            <a:pPr lvl="1">
              <a:buFont typeface="Wingdings" panose="05000000000000000000" pitchFamily="2" charset="2"/>
              <a:buChar char="Ø"/>
            </a:pPr>
            <a:r>
              <a:rPr lang="en-US" sz="1800" b="1" dirty="0">
                <a:solidFill>
                  <a:srgbClr val="FF0000"/>
                </a:solidFill>
              </a:rPr>
              <a:t>Daily</a:t>
            </a:r>
            <a:r>
              <a:rPr lang="en-US" sz="1800" dirty="0"/>
              <a:t> Office Hours for answering/researching </a:t>
            </a:r>
            <a:r>
              <a:rPr lang="en-US" sz="1800" b="1" dirty="0">
                <a:solidFill>
                  <a:srgbClr val="7030A0"/>
                </a:solidFill>
              </a:rPr>
              <a:t>your</a:t>
            </a:r>
            <a:r>
              <a:rPr lang="en-US" sz="1800" dirty="0">
                <a:solidFill>
                  <a:srgbClr val="7030A0"/>
                </a:solidFill>
              </a:rPr>
              <a:t> </a:t>
            </a:r>
            <a:r>
              <a:rPr lang="en-US" sz="1800" dirty="0"/>
              <a:t>questions                      about DAF Small Business cybersecurity and data protection!</a:t>
            </a:r>
          </a:p>
          <a:p>
            <a:pPr lvl="1">
              <a:buFont typeface="Wingdings" panose="05000000000000000000" pitchFamily="2" charset="2"/>
              <a:buChar char="Ø"/>
            </a:pPr>
            <a:r>
              <a:rPr lang="en-US" sz="1800" b="1" dirty="0">
                <a:solidFill>
                  <a:srgbClr val="FF0000"/>
                </a:solidFill>
              </a:rPr>
              <a:t>Every Tuesday</a:t>
            </a:r>
            <a:r>
              <a:rPr lang="en-US" sz="1800" dirty="0"/>
              <a:t>, 1pm Eastern, dial in for the DON CISO Small Business Cybersecurity Ask-Me-Anything. Register at </a:t>
            </a:r>
            <a:r>
              <a:rPr lang="en-US" sz="1800" dirty="0">
                <a:hlinkClick r:id="rId5"/>
              </a:rPr>
              <a:t>www.sbir.gov/events</a:t>
            </a:r>
            <a:r>
              <a:rPr lang="en-US" sz="1800" dirty="0"/>
              <a:t> </a:t>
            </a:r>
          </a:p>
          <a:p>
            <a:endParaRPr lang="en-US" dirty="0"/>
          </a:p>
          <a:p>
            <a:endParaRPr lang="en-US" dirty="0"/>
          </a:p>
        </p:txBody>
      </p:sp>
      <p:sp>
        <p:nvSpPr>
          <p:cNvPr id="5" name="Footer Placeholder 3"/>
          <p:cNvSpPr>
            <a:spLocks noGrp="1"/>
          </p:cNvSpPr>
          <p:nvPr>
            <p:ph type="ftr" sz="quarter" idx="11"/>
          </p:nvPr>
        </p:nvSpPr>
        <p:spPr>
          <a:xfrm>
            <a:off x="0" y="6444343"/>
            <a:ext cx="12191999" cy="41365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Book" panose="020B0503020102020204"/>
                <a:ea typeface="+mn-ea"/>
                <a:cs typeface="+mn-cs"/>
              </a:rPr>
              <a:t>Unclassified</a:t>
            </a:r>
          </a:p>
        </p:txBody>
      </p:sp>
      <p:pic>
        <p:nvPicPr>
          <p:cNvPr id="6" name="Picture 5">
            <a:extLst>
              <a:ext uri="{FF2B5EF4-FFF2-40B4-BE49-F238E27FC236}">
                <a16:creationId xmlns:a16="http://schemas.microsoft.com/office/drawing/2014/main" id="{1CEB0AAD-38B8-48DB-5C76-29513BCDE9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8334" y="2070059"/>
            <a:ext cx="3353032" cy="33530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454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418" y="0"/>
            <a:ext cx="11481581" cy="905256"/>
          </a:xfrm>
        </p:spPr>
        <p:txBody>
          <a:bodyPr anchor="ctr"/>
          <a:lstStyle/>
          <a:p>
            <a:r>
              <a:rPr lang="en-US" sz="3600" dirty="0"/>
              <a:t>State of Cybersecurity</a:t>
            </a:r>
          </a:p>
        </p:txBody>
      </p:sp>
      <p:sp>
        <p:nvSpPr>
          <p:cNvPr id="6" name="object 3"/>
          <p:cNvSpPr txBox="1"/>
          <p:nvPr/>
        </p:nvSpPr>
        <p:spPr>
          <a:xfrm>
            <a:off x="10783032" y="6330195"/>
            <a:ext cx="165964" cy="182807"/>
          </a:xfrm>
          <a:prstGeom prst="rect">
            <a:avLst/>
          </a:prstGeom>
        </p:spPr>
        <p:txBody>
          <a:bodyPr vert="horz" wrap="square" lIns="0" tIns="0" rIns="0" bIns="0" rtlCol="0">
            <a:spAutoFit/>
          </a:bodyPr>
          <a:lstStyle/>
          <a:p>
            <a:pPr marL="13716" marR="0" lvl="0" indent="0" algn="l" defTabSz="914400" rtl="0" eaLnBrk="1" fontAlgn="auto" latinLnBrk="0" hangingPunct="1">
              <a:lnSpc>
                <a:spcPct val="100000"/>
              </a:lnSpc>
              <a:spcBef>
                <a:spcPts val="0"/>
              </a:spcBef>
              <a:spcAft>
                <a:spcPts val="0"/>
              </a:spcAft>
              <a:buClrTx/>
              <a:buSzTx/>
              <a:buFontTx/>
              <a:buNone/>
              <a:tabLst/>
              <a:defRPr/>
            </a:pPr>
            <a:r>
              <a:rPr kumimoji="0" sz="1188" b="0" i="0" u="none" strike="noStrike" kern="1200" cap="none" spc="0" normalizeH="0" baseline="0" noProof="0" dirty="0">
                <a:ln>
                  <a:noFill/>
                </a:ln>
                <a:solidFill>
                  <a:srgbClr val="FFFFFF"/>
                </a:solidFill>
                <a:effectLst/>
                <a:uLnTx/>
                <a:uFillTx/>
                <a:latin typeface="Arial Narrow"/>
                <a:ea typeface="+mn-ea"/>
                <a:cs typeface="Arial Narrow"/>
              </a:rPr>
              <a:t>13</a:t>
            </a:r>
            <a:endParaRPr kumimoji="0" sz="1188" b="0" i="0" u="none" strike="noStrike" kern="1200" cap="none" spc="0" normalizeH="0" baseline="0" noProof="0" dirty="0">
              <a:ln>
                <a:noFill/>
              </a:ln>
              <a:solidFill>
                <a:prstClr val="black"/>
              </a:solidFill>
              <a:effectLst/>
              <a:uLnTx/>
              <a:uFillTx/>
              <a:latin typeface="Arial Narrow"/>
              <a:ea typeface="+mn-ea"/>
              <a:cs typeface="Arial Narrow"/>
            </a:endParaRPr>
          </a:p>
        </p:txBody>
      </p:sp>
      <p:pic>
        <p:nvPicPr>
          <p:cNvPr id="4" name="Picture 3"/>
          <p:cNvPicPr>
            <a:picLocks noChangeAspect="1"/>
          </p:cNvPicPr>
          <p:nvPr/>
        </p:nvPicPr>
        <p:blipFill>
          <a:blip r:embed="rId4"/>
          <a:stretch>
            <a:fillRect/>
          </a:stretch>
        </p:blipFill>
        <p:spPr>
          <a:xfrm>
            <a:off x="166116" y="1082466"/>
            <a:ext cx="3680460" cy="4766064"/>
          </a:xfrm>
          <a:prstGeom prst="rect">
            <a:avLst/>
          </a:prstGeom>
        </p:spPr>
      </p:pic>
      <p:sp>
        <p:nvSpPr>
          <p:cNvPr id="7" name="TextBox 6"/>
          <p:cNvSpPr txBox="1"/>
          <p:nvPr/>
        </p:nvSpPr>
        <p:spPr>
          <a:xfrm>
            <a:off x="4051952" y="1082466"/>
            <a:ext cx="795412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“Of the approximately 347,000 manufacturers in the United States, 99% are small and medium-sized manufacturers,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yet more than 50% lack basic cyber controls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 assessment by Bureau of Industry and Security illustrated the cybersecurity vulnerability of small manufacturers. The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survey of over 9,000 “classified contract facilities” documented that 6,650 small facilities lagged medium and large firms across a broad range of 20 cybersecurity measures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It also found that fewer than half of the small firms had cybersecurity measures in place.” (p. 87 – 88)</a:t>
            </a:r>
          </a:p>
        </p:txBody>
      </p:sp>
      <p:sp>
        <p:nvSpPr>
          <p:cNvPr id="3" name="TextBox 2"/>
          <p:cNvSpPr txBox="1"/>
          <p:nvPr/>
        </p:nvSpPr>
        <p:spPr>
          <a:xfrm>
            <a:off x="0" y="5914558"/>
            <a:ext cx="123683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https://media.defense.gov/2018/Oct/05/2002048904/-1/-1/1/ASSESSING-AND-STRENGTHENING-THE-MANUFACTURING-AND%20DEFENSE-INDUSTRIAL-BASE-AND-SUPPLY-CHAIN-RESILIENCY.PDF</a:t>
            </a:r>
          </a:p>
        </p:txBody>
      </p:sp>
    </p:spTree>
    <p:custDataLst>
      <p:tags r:id="rId1"/>
    </p:custDataLst>
    <p:extLst>
      <p:ext uri="{BB962C8B-B14F-4D97-AF65-F5344CB8AC3E}">
        <p14:creationId xmlns:p14="http://schemas.microsoft.com/office/powerpoint/2010/main" val="323403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46" y="-1"/>
            <a:ext cx="10519748" cy="922215"/>
          </a:xfrm>
        </p:spPr>
        <p:txBody>
          <a:bodyPr/>
          <a:lstStyle/>
          <a:p>
            <a:r>
              <a:rPr lang="en-US" dirty="0"/>
              <a:t>DoD T&amp;E Annual Reports to Congress</a:t>
            </a:r>
          </a:p>
        </p:txBody>
      </p:sp>
      <p:sp>
        <p:nvSpPr>
          <p:cNvPr id="4" name="Date Placeholder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www.DAU.edu</a:t>
            </a:r>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F59A3E-EC8F-7742-AC39-47B91BD8F890}"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flipH="1">
            <a:off x="3534310" y="830379"/>
            <a:ext cx="8400835"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Breaches of Contractors Give Advantage to Adversary.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“Breaches of cleared defense contractors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provide adversaries with information that enables the development of cutting-edge weapons to be used against us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paves the way for cyber-attacks that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could compromise critical DOD missions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degrades our technical and commercial advantages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DOT&amp;E analyzed past breaches of defense contractors for several major programs and found that these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breaches exposed extensive information that empowers our adversaries to degrade key DoD systems and missions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DOT&amp;E also observed several supply-chain table top exercises where significant efforts were being implemented to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help shield critical design information and software from adversaries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Efforts such as these should be implemented for all critical programs, and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operational assessments and monitoring of contractor networks, tools, facilities, and software factories should become routine for critical programs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(DOT&amp;E FY19 Annual Report, p. 230) </a:t>
            </a:r>
          </a:p>
        </p:txBody>
      </p:sp>
      <p:sp>
        <p:nvSpPr>
          <p:cNvPr id="8" name="TextBox 7"/>
          <p:cNvSpPr txBox="1"/>
          <p:nvPr/>
        </p:nvSpPr>
        <p:spPr>
          <a:xfrm>
            <a:off x="80253" y="5401092"/>
            <a:ext cx="26732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https://www.dote.osd.mil/annualreport/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92" y="1409165"/>
            <a:ext cx="2832100" cy="3683000"/>
          </a:xfrm>
          <a:prstGeom prst="rect">
            <a:avLst/>
          </a:prstGeom>
          <a:ln>
            <a:solidFill>
              <a:schemeClr val="tx1"/>
            </a:solidFill>
          </a:ln>
        </p:spPr>
      </p:pic>
    </p:spTree>
    <p:custDataLst>
      <p:tags r:id="rId1"/>
    </p:custDataLst>
    <p:extLst>
      <p:ext uri="{BB962C8B-B14F-4D97-AF65-F5344CB8AC3E}">
        <p14:creationId xmlns:p14="http://schemas.microsoft.com/office/powerpoint/2010/main" val="267076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67" y="4483"/>
            <a:ext cx="9784080" cy="905256"/>
          </a:xfrm>
        </p:spPr>
        <p:txBody>
          <a:bodyPr anchor="ctr"/>
          <a:lstStyle/>
          <a:p>
            <a:r>
              <a:rPr lang="en-US" sz="3600" dirty="0"/>
              <a:t>Potential Impact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3"/>
          <p:cNvSpPr txBox="1">
            <a:spLocks noChangeArrowheads="1"/>
          </p:cNvSpPr>
          <p:nvPr/>
        </p:nvSpPr>
        <p:spPr bwMode="auto">
          <a:xfrm>
            <a:off x="642112" y="1122040"/>
            <a:ext cx="695941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“The protection of unclassified federal information in nonfederal systems and organizations is </a:t>
            </a:r>
            <a:r>
              <a:rPr kumimoji="0" lang="en-US" sz="18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dependent on the federal government providing a disciplined and structured process for identifying the different types of information</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that are routinely used by federal agencies.” NIST 171 r1, p. 1 </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The security requirements described in this publication have been developed based on three fundamental assumptions: </a:t>
            </a: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sz="18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Statutory and regulatory requirements for the protection of CUI are consistent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whether such information resides in federal systems or nonfederal systems including the environments in which those systems operate; </a:t>
            </a: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sz="18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Safeguards implemented to protect CUI are consistent in both federal and nonfederal systems and organizations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and </a:t>
            </a: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The </a:t>
            </a:r>
            <a:r>
              <a:rPr kumimoji="0" lang="en-US" sz="18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confidentiality impact value for CUI is no less than moderate</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in accordance with Federal Information Processing Standards (FIPS) Publication 199.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 name="TextBox 4"/>
          <p:cNvSpPr txBox="1"/>
          <p:nvPr/>
        </p:nvSpPr>
        <p:spPr>
          <a:xfrm>
            <a:off x="4829964" y="5563320"/>
            <a:ext cx="2148024" cy="4247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0" i="0" u="none" strike="noStrike" kern="1200" cap="none" spc="0" normalizeH="0" baseline="0" noProof="0" dirty="0">
                <a:ln>
                  <a:noFill/>
                </a:ln>
                <a:solidFill>
                  <a:srgbClr val="000000"/>
                </a:solidFill>
                <a:effectLst/>
                <a:uLnTx/>
                <a:uFillTx/>
                <a:latin typeface="Calibri" panose="020F0502020204030204"/>
                <a:ea typeface="+mn-ea"/>
                <a:cs typeface="+mn-cs"/>
              </a:rPr>
              <a:t>NIST 171 R 1, p. 5</a:t>
            </a:r>
          </a:p>
        </p:txBody>
      </p:sp>
      <p:pic>
        <p:nvPicPr>
          <p:cNvPr id="3" name="Picture 2"/>
          <p:cNvPicPr>
            <a:picLocks noChangeAspect="1"/>
          </p:cNvPicPr>
          <p:nvPr/>
        </p:nvPicPr>
        <p:blipFill>
          <a:blip r:embed="rId4"/>
          <a:stretch>
            <a:fillRect/>
          </a:stretch>
        </p:blipFill>
        <p:spPr>
          <a:xfrm>
            <a:off x="8135962" y="163848"/>
            <a:ext cx="3615813" cy="5391841"/>
          </a:xfrm>
          <a:prstGeom prst="rect">
            <a:avLst/>
          </a:prstGeom>
        </p:spPr>
      </p:pic>
      <p:sp>
        <p:nvSpPr>
          <p:cNvPr id="6" name="TextBox 5"/>
          <p:cNvSpPr txBox="1"/>
          <p:nvPr/>
        </p:nvSpPr>
        <p:spPr>
          <a:xfrm>
            <a:off x="8054109" y="5563320"/>
            <a:ext cx="39273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https://securityscorecard.com/blog/securityscorecard-10-risk-factors-explained</a:t>
            </a:r>
          </a:p>
        </p:txBody>
      </p:sp>
    </p:spTree>
    <p:custDataLst>
      <p:tags r:id="rId1"/>
    </p:custDataLst>
    <p:extLst>
      <p:ext uri="{BB962C8B-B14F-4D97-AF65-F5344CB8AC3E}">
        <p14:creationId xmlns:p14="http://schemas.microsoft.com/office/powerpoint/2010/main" val="118485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10" y="0"/>
            <a:ext cx="9784080" cy="905256"/>
          </a:xfrm>
        </p:spPr>
        <p:txBody>
          <a:bodyPr anchor="ctr"/>
          <a:lstStyle/>
          <a:p>
            <a:r>
              <a:rPr lang="en-US" sz="3600" dirty="0"/>
              <a:t>Potential Impact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3"/>
          <p:cNvSpPr txBox="1">
            <a:spLocks noChangeArrowheads="1"/>
          </p:cNvSpPr>
          <p:nvPr/>
        </p:nvSpPr>
        <p:spPr bwMode="auto">
          <a:xfrm>
            <a:off x="207264" y="1142997"/>
            <a:ext cx="1184452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16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“With regard to </a:t>
            </a:r>
            <a:r>
              <a:rPr kumimoji="0" lang="en-US" sz="216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federal information systems</a:t>
            </a:r>
            <a:r>
              <a:rPr kumimoji="0" lang="en-US" sz="216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requirements in the federal regulation for </a:t>
            </a:r>
            <a:r>
              <a:rPr kumimoji="0" lang="en-US" sz="216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protecting CUI at the moderate confidentiality impact level</a:t>
            </a:r>
            <a:r>
              <a:rPr kumimoji="0" lang="en-US" sz="216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will be based on applicable policies established by OMB and applicable government wide standards and guidelines issued by NIST.” NIST 171 r1, p. v </a:t>
            </a:r>
            <a:endParaRPr kumimoji="0" lang="en-US" altLang="en-US" sz="132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3" name="Picture 2"/>
          <p:cNvPicPr>
            <a:picLocks noChangeAspect="1"/>
          </p:cNvPicPr>
          <p:nvPr/>
        </p:nvPicPr>
        <p:blipFill>
          <a:blip r:embed="rId4"/>
          <a:stretch>
            <a:fillRect/>
          </a:stretch>
        </p:blipFill>
        <p:spPr>
          <a:xfrm>
            <a:off x="1350264" y="2651782"/>
            <a:ext cx="9235440" cy="3175456"/>
          </a:xfrm>
          <a:prstGeom prst="rect">
            <a:avLst/>
          </a:prstGeom>
          <a:ln>
            <a:solidFill>
              <a:schemeClr val="tx1"/>
            </a:solidFill>
          </a:ln>
        </p:spPr>
      </p:pic>
      <p:sp>
        <p:nvSpPr>
          <p:cNvPr id="5" name="TextBox 4"/>
          <p:cNvSpPr txBox="1"/>
          <p:nvPr/>
        </p:nvSpPr>
        <p:spPr>
          <a:xfrm>
            <a:off x="7741922" y="6052959"/>
            <a:ext cx="1688283" cy="4247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60" b="0" i="0" u="none" strike="noStrike" kern="1200" cap="none" spc="0" normalizeH="0" baseline="0" noProof="0" dirty="0">
                <a:ln>
                  <a:noFill/>
                </a:ln>
                <a:solidFill>
                  <a:srgbClr val="000000"/>
                </a:solidFill>
                <a:effectLst/>
                <a:uLnTx/>
                <a:uFillTx/>
                <a:latin typeface="Calibri" panose="020F0502020204030204"/>
                <a:ea typeface="+mn-ea"/>
                <a:cs typeface="+mn-cs"/>
              </a:rPr>
              <a:t>FIPS 199, p. 6</a:t>
            </a:r>
          </a:p>
        </p:txBody>
      </p:sp>
      <p:sp>
        <p:nvSpPr>
          <p:cNvPr id="8" name="Right Arrow 7"/>
          <p:cNvSpPr/>
          <p:nvPr/>
        </p:nvSpPr>
        <p:spPr>
          <a:xfrm>
            <a:off x="6050280" y="3396996"/>
            <a:ext cx="548640" cy="2468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02671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9583"/>
            <a:ext cx="9052560" cy="905256"/>
          </a:xfrm>
        </p:spPr>
        <p:txBody>
          <a:bodyPr anchor="ctr"/>
          <a:lstStyle/>
          <a:p>
            <a:r>
              <a:rPr lang="en-US" sz="3600" dirty="0"/>
              <a:t>Basic CYBER Investments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5273040" y="1431560"/>
            <a:ext cx="6053328"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“One of the most important steps for improving the United States’ overall cybersecurity posture is for </a:t>
            </a:r>
            <a:r>
              <a:rPr kumimoji="0" lang="en-US" sz="2400" b="0" i="0" u="sng" strike="noStrike" kern="1200" cap="none" spc="0" normalizeH="0" baseline="0" noProof="0" dirty="0">
                <a:ln>
                  <a:noFill/>
                </a:ln>
                <a:solidFill>
                  <a:srgbClr val="000000"/>
                </a:solidFill>
                <a:effectLst/>
                <a:uLnTx/>
                <a:uFillTx/>
                <a:latin typeface="Calibri" panose="020F0502020204030204"/>
                <a:ea typeface="+mn-ea"/>
                <a:cs typeface="+mn-cs"/>
              </a:rPr>
              <a:t>companies to prioritize the networks and data that they must protect and to invest in improving their own cybersecurity</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While the U.S. government must prepare to defend the country against the most dangerous attacks, the </a:t>
            </a:r>
            <a:r>
              <a:rPr kumimoji="0" lang="en-US" sz="2400" b="0" i="0" u="sng" strike="noStrike" kern="1200" cap="none" spc="0" normalizeH="0" baseline="0" noProof="0" dirty="0">
                <a:ln>
                  <a:noFill/>
                </a:ln>
                <a:solidFill>
                  <a:srgbClr val="000000"/>
                </a:solidFill>
                <a:effectLst/>
                <a:uLnTx/>
                <a:uFillTx/>
                <a:latin typeface="Calibri" panose="020F0502020204030204"/>
                <a:ea typeface="+mn-ea"/>
                <a:cs typeface="+mn-cs"/>
              </a:rPr>
              <a:t>majority of intrusions can be stopped through relatively basic cybersecurity investments that companies can and must make themselves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 (p. 5) </a:t>
            </a:r>
            <a:endParaRPr kumimoji="0" lang="en-US" sz="264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594171" y="928378"/>
            <a:ext cx="4114800" cy="4786644"/>
          </a:xfrm>
          <a:prstGeom prst="rect">
            <a:avLst/>
          </a:prstGeom>
          <a:ln>
            <a:solidFill>
              <a:schemeClr val="tx1"/>
            </a:solidFill>
          </a:ln>
        </p:spPr>
      </p:pic>
      <p:sp>
        <p:nvSpPr>
          <p:cNvPr id="5" name="TextBox 4"/>
          <p:cNvSpPr txBox="1"/>
          <p:nvPr/>
        </p:nvSpPr>
        <p:spPr>
          <a:xfrm>
            <a:off x="594171" y="5823209"/>
            <a:ext cx="66211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https://dsb.cto.mil/reports/2010s/Cyber_Defense_Management.pdf</a:t>
            </a:r>
          </a:p>
        </p:txBody>
      </p:sp>
    </p:spTree>
    <p:custDataLst>
      <p:tags r:id="rId1"/>
    </p:custDataLst>
    <p:extLst>
      <p:ext uri="{BB962C8B-B14F-4D97-AF65-F5344CB8AC3E}">
        <p14:creationId xmlns:p14="http://schemas.microsoft.com/office/powerpoint/2010/main" val="263781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03" y="0"/>
            <a:ext cx="10515600" cy="914400"/>
          </a:xfrm>
        </p:spPr>
        <p:txBody>
          <a:bodyPr/>
          <a:lstStyle/>
          <a:p>
            <a:r>
              <a:rPr lang="en-US" dirty="0"/>
              <a:t>DoD T&amp;E Report</a:t>
            </a:r>
          </a:p>
        </p:txBody>
      </p:sp>
      <p:sp>
        <p:nvSpPr>
          <p:cNvPr id="4" name="Date Placeholder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www.DAU.edu</a:t>
            </a:r>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F59A3E-EC8F-7742-AC39-47B91BD8F890}"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flipH="1">
            <a:off x="3534310" y="830379"/>
            <a:ext cx="8400835"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Breaches of Contractors Give Advantage to Adversary.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“Breaches of cleared defense contractors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provide adversaries with information that enables the development of cutting-edge weapons to be used against us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paves the way for cyber-attacks that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could compromise critical DOD missions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degrades our technical and commercial advantages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DOT&amp;E analyzed past breaches of defense contractors for several major programs and found that these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breaches exposed extensive information that empowers our adversaries to degrade key DOD systems and missions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DOT&amp;E also observed several supply-chain table top exercises where significant efforts were being implemented to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help shield critical design information and software from adversaries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Efforts such as these should be implemented for all critical programs, and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operational assessments and monitoring of contractor networks, tools, facilities, and software factories should become routine for critical programs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(DOT&amp;E FY19 Annual Report, p. 230) </a:t>
            </a:r>
          </a:p>
        </p:txBody>
      </p:sp>
      <p:sp>
        <p:nvSpPr>
          <p:cNvPr id="8" name="TextBox 7"/>
          <p:cNvSpPr txBox="1"/>
          <p:nvPr/>
        </p:nvSpPr>
        <p:spPr>
          <a:xfrm>
            <a:off x="80253" y="5401092"/>
            <a:ext cx="26732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https://www.dote.osd.mil/annualreport/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92" y="1558813"/>
            <a:ext cx="2832100" cy="3683000"/>
          </a:xfrm>
          <a:prstGeom prst="rect">
            <a:avLst/>
          </a:prstGeom>
          <a:ln>
            <a:solidFill>
              <a:schemeClr val="tx1"/>
            </a:solidFill>
          </a:ln>
        </p:spPr>
      </p:pic>
    </p:spTree>
    <p:custDataLst>
      <p:tags r:id="rId1"/>
    </p:custDataLst>
    <p:extLst>
      <p:ext uri="{BB962C8B-B14F-4D97-AF65-F5344CB8AC3E}">
        <p14:creationId xmlns:p14="http://schemas.microsoft.com/office/powerpoint/2010/main" val="2567253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Parallax">
  <a:themeElements>
    <a:clrScheme name="SBIR-STTR">
      <a:dk1>
        <a:srgbClr val="000000"/>
      </a:dk1>
      <a:lt1>
        <a:srgbClr val="FFFFFF"/>
      </a:lt1>
      <a:dk2>
        <a:srgbClr val="0B4D83"/>
      </a:dk2>
      <a:lt2>
        <a:srgbClr val="B88E20"/>
      </a:lt2>
      <a:accent1>
        <a:srgbClr val="929397"/>
      </a:accent1>
      <a:accent2>
        <a:srgbClr val="0093AC"/>
      </a:accent2>
      <a:accent3>
        <a:srgbClr val="8FB33E"/>
      </a:accent3>
      <a:accent4>
        <a:srgbClr val="F0C62B"/>
      </a:accent4>
      <a:accent5>
        <a:srgbClr val="DF7F2C"/>
      </a:accent5>
      <a:accent6>
        <a:srgbClr val="C63837"/>
      </a:accent6>
      <a:hlink>
        <a:srgbClr val="3085ED"/>
      </a:hlink>
      <a:folHlink>
        <a:srgbClr val="82B6F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SBIR_STTR_Presentation" id="{6CAE4BEF-027B-DA43-889A-C6897A52FB7C}" vid="{37FCC312-96F8-564E-8608-BABF762C794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C7E703861A0F4D8E4EC352C7122CC4" ma:contentTypeVersion="12" ma:contentTypeDescription="Create a new document." ma:contentTypeScope="" ma:versionID="784f546bb769974a0dfd574dea8c9a44">
  <xsd:schema xmlns:xsd="http://www.w3.org/2001/XMLSchema" xmlns:xs="http://www.w3.org/2001/XMLSchema" xmlns:p="http://schemas.microsoft.com/office/2006/metadata/properties" xmlns:ns3="8a4dac0d-f43b-438e-9467-027428d98c15" xmlns:ns4="63db6829-04ad-4bf1-9854-330e12d5b183" targetNamespace="http://schemas.microsoft.com/office/2006/metadata/properties" ma:root="true" ma:fieldsID="e9a344a9fc2ec85f786d12a2e5be76b2" ns3:_="" ns4:_="">
    <xsd:import namespace="8a4dac0d-f43b-438e-9467-027428d98c15"/>
    <xsd:import namespace="63db6829-04ad-4bf1-9854-330e12d5b18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dac0d-f43b-438e-9467-027428d98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db6829-04ad-4bf1-9854-330e12d5b1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37431D-E8D7-48E8-A14F-28E50C1E9C8B}">
  <ds:schemaRefs>
    <ds:schemaRef ds:uri="8a4dac0d-f43b-438e-9467-027428d98c15"/>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63db6829-04ad-4bf1-9854-330e12d5b18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DCF4528-39B0-4E1B-905D-1BDFF32E38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dac0d-f43b-438e-9467-027428d98c15"/>
    <ds:schemaRef ds:uri="63db6829-04ad-4bf1-9854-330e12d5b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583E3D-4E17-4DCA-B200-80C24D2F0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SBIR_STTR_Presentation</Template>
  <TotalTime>17504</TotalTime>
  <Words>4674</Words>
  <Application>Microsoft Office PowerPoint</Application>
  <PresentationFormat>Widescreen</PresentationFormat>
  <Paragraphs>370</Paragraphs>
  <Slides>37</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Arial Narrow</vt:lpstr>
      <vt:lpstr>Calibri</vt:lpstr>
      <vt:lpstr>Franklin Gothic Book</vt:lpstr>
      <vt:lpstr>Franklin Gothic Medium</vt:lpstr>
      <vt:lpstr>Wingdings</vt:lpstr>
      <vt:lpstr>1_Parallax</vt:lpstr>
      <vt:lpstr>1_Office Theme</vt:lpstr>
      <vt:lpstr>PowerPoint Presentation</vt:lpstr>
      <vt:lpstr>Cost Effective Cybersecurity</vt:lpstr>
      <vt:lpstr>Computer Network Vulnerabilities</vt:lpstr>
      <vt:lpstr>State of Cybersecurity</vt:lpstr>
      <vt:lpstr>DoD T&amp;E Annual Reports to Congress</vt:lpstr>
      <vt:lpstr>Potential Impact</vt:lpstr>
      <vt:lpstr>Potential Impact</vt:lpstr>
      <vt:lpstr>Basic CYBER Investments</vt:lpstr>
      <vt:lpstr>DoD T&amp;E Report</vt:lpstr>
      <vt:lpstr>Your Environment</vt:lpstr>
      <vt:lpstr>Implementing Cybersecurity</vt:lpstr>
      <vt:lpstr>Poor Systems Engineering</vt:lpstr>
      <vt:lpstr>Cybersecurity Poverty Line</vt:lpstr>
      <vt:lpstr>NIST 800-171 &amp; NIST 800-171A</vt:lpstr>
      <vt:lpstr>How are you doing</vt:lpstr>
      <vt:lpstr>What Makes Business Sense</vt:lpstr>
      <vt:lpstr>Business Decision</vt:lpstr>
      <vt:lpstr>Cleared for Classified</vt:lpstr>
      <vt:lpstr>Best Practice</vt:lpstr>
      <vt:lpstr>Cost Effective Security Considerations</vt:lpstr>
      <vt:lpstr>Choosing Between Designs   Questions to Work Through as a Business</vt:lpstr>
      <vt:lpstr>Choices of Design</vt:lpstr>
      <vt:lpstr>Architecture – Generic Pattern</vt:lpstr>
      <vt:lpstr>Isolated Assets for Access &amp; Storage</vt:lpstr>
      <vt:lpstr>Secure Storage</vt:lpstr>
      <vt:lpstr>AF Digital Strategy</vt:lpstr>
      <vt:lpstr>Architecture – flat network</vt:lpstr>
      <vt:lpstr>Flat Network = Bad</vt:lpstr>
      <vt:lpstr>Segment Networks</vt:lpstr>
      <vt:lpstr>Segmentation Strategy</vt:lpstr>
      <vt:lpstr>Architecture – Data Security</vt:lpstr>
      <vt:lpstr>Architecture – Secure Access</vt:lpstr>
      <vt:lpstr>Scenario 2: Connected Network</vt:lpstr>
      <vt:lpstr>Scenario 3: Outsourced (Cloud) Networking </vt:lpstr>
      <vt:lpstr>Shared Responsibility</vt:lpstr>
      <vt:lpstr>PowerPoint Presentation</vt:lpstr>
      <vt:lpstr>Any Questions?</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KIERNAN, KELLEY S CIV USAF AFMC AFRL/SB</dc:creator>
  <cp:lastModifiedBy>KIERNAN, KELLEY S CIV USAF AFMC AFRL/RG</cp:lastModifiedBy>
  <cp:revision>401</cp:revision>
  <dcterms:created xsi:type="dcterms:W3CDTF">2021-04-13T18:37:37Z</dcterms:created>
  <dcterms:modified xsi:type="dcterms:W3CDTF">2023-02-17T14:39:02Z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0x0101007FC7E703861A0F4D8E4EC352C7122CC4</vt:lpwstr>
  </property>
  <property fmtid="{D5CDD505-2E9C-101B-9397-08002B2CF9AE}" pid="3" name="_dlc_DocIdItemGuid">
    <vt:lpwstr>4620a2d8-5f18-494d-baf7-2216824eea37</vt:lpwstr>
  </property>
</Properties>
</file>